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4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media/image1.jpeg" ContentType="image/jpeg"/>
  <Override PartName="/ppt/charts/chart1.xml" ContentType="application/vnd.openxmlformats-officedocument.drawingml.chart+xml"/>
  <Override PartName="/ppt/charts/chart13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17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34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3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2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24.xml.rels" ContentType="application/vnd.openxmlformats-package.relationships+xml"/>
  <Override PartName="/ppt/slides/_rels/slide39.xml.rels" ContentType="application/vnd.openxmlformats-package.relationships+xml"/>
  <Override PartName="/ppt/slides/_rels/slide31.xml.rels" ContentType="application/vnd.openxmlformats-package.relationships+xml"/>
  <Override PartName="/ppt/slides/_rels/slide15.xml.rels" ContentType="application/vnd.openxmlformats-package.relationships+xml"/>
  <Override PartName="/ppt/slides/_rels/slide21.xml.rels" ContentType="application/vnd.openxmlformats-package.relationships+xml"/>
  <Override PartName="/ppt/slides/_rels/slide36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16.xml.rels" ContentType="application/vnd.openxmlformats-package.relationships+xml"/>
  <Override PartName="/ppt/slides/_rels/slide35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400" spc="-1" strike="noStrike">
                <a:solidFill>
                  <a:srgbClr val="595959"/>
                </a:solidFill>
                <a:latin typeface="Trebuchet MS"/>
                <a:ea typeface="DejaVu Sans"/>
              </a:defRPr>
            </a:pPr>
            <a:r>
              <a:rPr b="0" sz="1400" spc="-1" strike="noStrike">
                <a:solidFill>
                  <a:srgbClr val="595959"/>
                </a:solidFill>
                <a:latin typeface="Trebuchet MS"/>
                <a:ea typeface="DejaVu Sans"/>
              </a:rPr>
              <a:t>Заглавие диаграммы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327911347287927"/>
          <c:y val="0.0131466133180909"/>
          <c:w val="0.954507160909857"/>
          <c:h val="0.7669334095455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ВСЕ сотрудники</c:v>
                </c:pt>
              </c:strCache>
            </c:strRef>
          </c:tx>
          <c:spPr>
            <a:solidFill>
              <a:srgbClr val="0070c0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200" spc="-1" strike="noStrike">
                    <a:solidFill>
                      <a:srgbClr val="0070c0"/>
                    </a:solidFill>
                    <a:latin typeface="Trebuchet MS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головное здание 2024</c:v>
                </c:pt>
                <c:pt idx="1">
                  <c:v>головное здание 2025</c:v>
                </c:pt>
                <c:pt idx="2">
                  <c:v>1 филиал 2024</c:v>
                </c:pt>
                <c:pt idx="3">
                  <c:v>1 филиал 2025</c:v>
                </c:pt>
                <c:pt idx="4">
                  <c:v>2 филиал 2024</c:v>
                </c:pt>
                <c:pt idx="5">
                  <c:v>2 филиал 2025</c:v>
                </c:pt>
                <c:pt idx="6">
                  <c:v>3 филиал 2024</c:v>
                </c:pt>
                <c:pt idx="7">
                  <c:v>3 филиал 2025</c:v>
                </c:pt>
                <c:pt idx="8">
                  <c:v>4 филиал 2024</c:v>
                </c:pt>
                <c:pt idx="9">
                  <c:v>4 филиал 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83</c:v>
                </c:pt>
                <c:pt idx="1">
                  <c:v>97.2</c:v>
                </c:pt>
                <c:pt idx="2">
                  <c:v>84.6</c:v>
                </c:pt>
                <c:pt idx="3">
                  <c:v>94.4</c:v>
                </c:pt>
                <c:pt idx="4">
                  <c:v>89.3</c:v>
                </c:pt>
                <c:pt idx="5">
                  <c:v>90.4</c:v>
                </c:pt>
                <c:pt idx="6">
                  <c:v>87.7</c:v>
                </c:pt>
                <c:pt idx="7">
                  <c:v>94.5</c:v>
                </c:pt>
                <c:pt idx="8">
                  <c:v>85.1</c:v>
                </c:pt>
                <c:pt idx="9">
                  <c:v>80.6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Из них врачи</c:v>
                </c:pt>
              </c:strCache>
            </c:strRef>
          </c:tx>
          <c:spPr>
            <a:solidFill>
              <a:srgbClr val="ff0000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200" spc="-1" strike="noStrike">
                    <a:solidFill>
                      <a:srgbClr val="c00000"/>
                    </a:solidFill>
                    <a:latin typeface="Trebuchet MS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головное здание 2024</c:v>
                </c:pt>
                <c:pt idx="1">
                  <c:v>головное здание 2025</c:v>
                </c:pt>
                <c:pt idx="2">
                  <c:v>1 филиал 2024</c:v>
                </c:pt>
                <c:pt idx="3">
                  <c:v>1 филиал 2025</c:v>
                </c:pt>
                <c:pt idx="4">
                  <c:v>2 филиал 2024</c:v>
                </c:pt>
                <c:pt idx="5">
                  <c:v>2 филиал 2025</c:v>
                </c:pt>
                <c:pt idx="6">
                  <c:v>3 филиал 2024</c:v>
                </c:pt>
                <c:pt idx="7">
                  <c:v>3 филиал 2025</c:v>
                </c:pt>
                <c:pt idx="8">
                  <c:v>4 филиал 2024</c:v>
                </c:pt>
                <c:pt idx="9">
                  <c:v>4 филиал 2025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0"/>
                <c:pt idx="0">
                  <c:v>99.6</c:v>
                </c:pt>
                <c:pt idx="1">
                  <c:v>96.8</c:v>
                </c:pt>
                <c:pt idx="2">
                  <c:v>94.6</c:v>
                </c:pt>
                <c:pt idx="3">
                  <c:v>92.7</c:v>
                </c:pt>
                <c:pt idx="4">
                  <c:v>90.1</c:v>
                </c:pt>
                <c:pt idx="5">
                  <c:v>87.1</c:v>
                </c:pt>
                <c:pt idx="6">
                  <c:v>95</c:v>
                </c:pt>
                <c:pt idx="7">
                  <c:v>100</c:v>
                </c:pt>
                <c:pt idx="8">
                  <c:v>82</c:v>
                </c:pt>
                <c:pt idx="9">
                  <c:v>79.7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Из них средний медперсонал</c:v>
                </c:pt>
              </c:strCache>
            </c:strRef>
          </c:tx>
          <c:spPr>
            <a:solidFill>
              <a:srgbClr val="e6b91e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000" spc="-1" strike="noStrike">
                    <a:solidFill>
                      <a:srgbClr val="000000"/>
                    </a:solidFill>
                    <a:latin typeface="Trebuchet MS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головное здание 2024</c:v>
                </c:pt>
                <c:pt idx="1">
                  <c:v>головное здание 2025</c:v>
                </c:pt>
                <c:pt idx="2">
                  <c:v>1 филиал 2024</c:v>
                </c:pt>
                <c:pt idx="3">
                  <c:v>1 филиал 2025</c:v>
                </c:pt>
                <c:pt idx="4">
                  <c:v>2 филиал 2024</c:v>
                </c:pt>
                <c:pt idx="5">
                  <c:v>2 филиал 2025</c:v>
                </c:pt>
                <c:pt idx="6">
                  <c:v>3 филиал 2024</c:v>
                </c:pt>
                <c:pt idx="7">
                  <c:v>3 филиал 2025</c:v>
                </c:pt>
                <c:pt idx="8">
                  <c:v>4 филиал 2024</c:v>
                </c:pt>
                <c:pt idx="9">
                  <c:v>4 филиал 2025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0"/>
                <c:pt idx="0">
                  <c:v>74.4</c:v>
                </c:pt>
                <c:pt idx="1">
                  <c:v>100</c:v>
                </c:pt>
                <c:pt idx="2">
                  <c:v>83.1</c:v>
                </c:pt>
                <c:pt idx="3">
                  <c:v>96.3</c:v>
                </c:pt>
                <c:pt idx="4">
                  <c:v>89.8</c:v>
                </c:pt>
                <c:pt idx="5">
                  <c:v>92.7</c:v>
                </c:pt>
                <c:pt idx="6">
                  <c:v>83.5</c:v>
                </c:pt>
                <c:pt idx="7">
                  <c:v>89.1</c:v>
                </c:pt>
                <c:pt idx="8">
                  <c:v>83.6</c:v>
                </c:pt>
                <c:pt idx="9">
                  <c:v>79.3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Из них прочие</c:v>
                </c:pt>
              </c:strCache>
            </c:strRef>
          </c:tx>
          <c:spPr>
            <a:solidFill>
              <a:srgbClr val="00b050"/>
            </a:solidFill>
            <a:ln w="0">
              <a:noFill/>
            </a:ln>
          </c:spPr>
          <c:invertIfNegative val="0"/>
          <c:dPt>
            <c:idx val="9"/>
            <c:invertIfNegative val="0"/>
            <c:spPr>
              <a:solidFill>
                <a:srgbClr val="00b050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9"/>
              <c:numFmt formatCode="General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rebuchet MS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00b050"/>
                    </a:solidFill>
                    <a:latin typeface="Trebuchet MS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головное здание 2024</c:v>
                </c:pt>
                <c:pt idx="1">
                  <c:v>головное здание 2025</c:v>
                </c:pt>
                <c:pt idx="2">
                  <c:v>1 филиал 2024</c:v>
                </c:pt>
                <c:pt idx="3">
                  <c:v>1 филиал 2025</c:v>
                </c:pt>
                <c:pt idx="4">
                  <c:v>2 филиал 2024</c:v>
                </c:pt>
                <c:pt idx="5">
                  <c:v>2 филиал 2025</c:v>
                </c:pt>
                <c:pt idx="6">
                  <c:v>3 филиал 2024</c:v>
                </c:pt>
                <c:pt idx="7">
                  <c:v>3 филиал 2025</c:v>
                </c:pt>
                <c:pt idx="8">
                  <c:v>4 филиал 2024</c:v>
                </c:pt>
                <c:pt idx="9">
                  <c:v>4 филиал 2025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0"/>
                <c:pt idx="0">
                  <c:v>74.9</c:v>
                </c:pt>
                <c:pt idx="1">
                  <c:v>94.5</c:v>
                </c:pt>
                <c:pt idx="2">
                  <c:v>68</c:v>
                </c:pt>
                <c:pt idx="3">
                  <c:v>91.2</c:v>
                </c:pt>
                <c:pt idx="4">
                  <c:v>85.7</c:v>
                </c:pt>
                <c:pt idx="5">
                  <c:v>91.1</c:v>
                </c:pt>
                <c:pt idx="6">
                  <c:v>85.7</c:v>
                </c:pt>
                <c:pt idx="7">
                  <c:v>98.8</c:v>
                </c:pt>
                <c:pt idx="8">
                  <c:v>100</c:v>
                </c:pt>
                <c:pt idx="9">
                  <c:v>92.7</c:v>
                </c:pt>
              </c:numCache>
            </c:numRef>
          </c:val>
        </c:ser>
        <c:gapWidth val="219"/>
        <c:overlap val="-27"/>
        <c:axId val="35240797"/>
        <c:axId val="76886246"/>
      </c:barChart>
      <c:catAx>
        <c:axId val="3524079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00b050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595959"/>
                </a:solidFill>
                <a:latin typeface="Trebuchet MS"/>
                <a:ea typeface="DejaVu Sans"/>
              </a:defRPr>
            </a:pPr>
          </a:p>
        </c:txPr>
        <c:crossAx val="76886246"/>
        <c:crosses val="autoZero"/>
        <c:auto val="1"/>
        <c:lblAlgn val="ctr"/>
        <c:lblOffset val="100"/>
        <c:noMultiLvlLbl val="0"/>
      </c:catAx>
      <c:valAx>
        <c:axId val="76886246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b="1" sz="1200" spc="-1" strike="noStrike">
                <a:solidFill>
                  <a:srgbClr val="595959"/>
                </a:solidFill>
                <a:latin typeface="Trebuchet MS"/>
                <a:ea typeface="DejaVu Sans"/>
              </a:defRPr>
            </a:pPr>
          </a:p>
        </c:txPr>
        <c:crossAx val="35240797"/>
        <c:crosses val="autoZero"/>
        <c:crossBetween val="between"/>
      </c:valAx>
      <c:spPr>
        <a:noFill/>
        <a:ln w="0">
          <a:solidFill>
            <a:srgbClr val="00b050"/>
          </a:solidFill>
        </a:ln>
      </c:spPr>
    </c:plotArea>
    <c:legend>
      <c:legendPos val="b"/>
      <c:layout>
        <c:manualLayout>
          <c:xMode val="edge"/>
          <c:yMode val="edge"/>
          <c:x val="0"/>
          <c:y val="0.929199356635613"/>
          <c:w val="0.882323352096996"/>
          <c:h val="0.0556790004633732"/>
        </c:manualLayout>
      </c:layout>
      <c:overlay val="0"/>
      <c:spPr>
        <a:noFill/>
        <a:ln w="0">
          <a:solidFill>
            <a:srgbClr val="00b050"/>
          </a:solidFill>
        </a:ln>
      </c:spPr>
      <c:txPr>
        <a:bodyPr/>
        <a:lstStyle/>
        <a:p>
          <a:pPr>
            <a:defRPr b="1" sz="1400" spc="-1" strike="noStrike">
              <a:solidFill>
                <a:srgbClr val="595959"/>
              </a:solidFill>
              <a:latin typeface="Trebuchet MS"/>
              <a:ea typeface="DejaVu Sans"/>
            </a:defRPr>
          </a:pPr>
        </a:p>
      </c:txPr>
    </c:legend>
    <c:plotVisOnly val="1"/>
    <c:dispBlanksAs val="gap"/>
  </c:chart>
  <c:spPr>
    <a:noFill/>
    <a:ln w="9360">
      <a:solidFill>
        <a:srgbClr val="00b050"/>
      </a:solidFill>
      <a:round/>
    </a:ln>
  </c:sp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bar"/>
        <c:grouping val="clustered"/>
        <c:varyColors val="0"/>
        <c:ser>
          <c:idx val="0"/>
          <c:order val="0"/>
          <c:spPr>
            <a:solidFill>
              <a:srgbClr val="90c226"/>
            </a:solidFill>
            <a:ln w="0">
              <a:noFill/>
            </a:ln>
          </c:spPr>
          <c:invertIfNegative val="0"/>
          <c:dPt>
            <c:idx val="2"/>
            <c:invertIfNegative val="0"/>
            <c:spPr>
              <a:solidFill>
                <a:srgbClr val="6d6440"/>
              </a:solidFill>
              <a:ln w="0">
                <a:noFill/>
              </a:ln>
            </c:spPr>
          </c:dPt>
          <c:dPt>
            <c:idx val="10"/>
            <c:invertIfNegative val="0"/>
            <c:spPr>
              <a:solidFill>
                <a:srgbClr val="fae0d1"/>
              </a:solidFill>
              <a:ln w="0">
                <a:noFill/>
              </a:ln>
            </c:spPr>
          </c:dPt>
          <c:dPt>
            <c:idx val="11"/>
            <c:invertIfNegative val="0"/>
            <c:spPr>
              <a:solidFill>
                <a:srgbClr val="ad4d12"/>
              </a:solidFill>
              <a:ln w="0">
                <a:noFill/>
              </a:ln>
            </c:spPr>
          </c:dPt>
          <c:dPt>
            <c:idx val="13"/>
            <c:invertIfNegative val="0"/>
            <c:spPr>
              <a:solidFill>
                <a:srgbClr val="00b0f0"/>
              </a:solidFill>
              <a:ln w="0">
                <a:noFill/>
              </a:ln>
            </c:spPr>
          </c:dPt>
          <c:dPt>
            <c:idx val="14"/>
            <c:invertIfNegative val="0"/>
            <c:spPr>
              <a:solidFill>
                <a:srgbClr val="00b0f0"/>
              </a:solidFill>
              <a:ln w="0">
                <a:noFill/>
              </a:ln>
            </c:spPr>
          </c:dPt>
          <c:dPt>
            <c:idx val="15"/>
            <c:invertIfNegative val="0"/>
            <c:spPr>
              <a:solidFill>
                <a:srgbClr val="0070c0"/>
              </a:solidFill>
              <a:ln w="0">
                <a:noFill/>
              </a:ln>
            </c:spPr>
          </c:dPt>
          <c:dPt>
            <c:idx val="17"/>
            <c:invertIfNegative val="0"/>
            <c:spPr>
              <a:solidFill>
                <a:srgbClr val="f2a499"/>
              </a:solidFill>
              <a:ln w="0">
                <a:noFill/>
              </a:ln>
            </c:spPr>
          </c:dPt>
          <c:dPt>
            <c:idx val="18"/>
            <c:invertIfNegative val="0"/>
            <c:spPr>
              <a:solidFill>
                <a:srgbClr val="f2a499"/>
              </a:solidFill>
              <a:ln w="0">
                <a:noFill/>
              </a:ln>
            </c:spPr>
          </c:dPt>
          <c:dPt>
            <c:idx val="19"/>
            <c:invertIfNegative val="0"/>
            <c:spPr>
              <a:solidFill>
                <a:srgbClr val="932313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rebuchet MS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0"/>
              <c:numFmt formatCode="General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rebuchet MS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1"/>
              <c:numFmt formatCode="General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rebuchet MS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3"/>
              <c:numFmt formatCode="General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rebuchet MS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4"/>
              <c:numFmt formatCode="General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rebuchet MS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5"/>
              <c:numFmt formatCode="General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rebuchet MS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7"/>
              <c:numFmt formatCode="General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rebuchet MS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8"/>
              <c:numFmt formatCode="General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rebuchet MS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9"/>
              <c:numFmt formatCode="General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rebuchet MS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000000"/>
                    </a:solidFill>
                    <a:latin typeface="Trebuchet MS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0"/>
                <c:pt idx="0">
                  <c:v>из них дорсопатии</c:v>
                </c:pt>
                <c:pt idx="1">
                  <c:v/>
                </c:pt>
                <c:pt idx="2">
                  <c:v>ЗАБОЛЕВАНИЯ ОПОРНО-ДВИГАТЕЛЬНОГО АППАРАТА</c:v>
                </c:pt>
                <c:pt idx="3">
                  <c:v/>
                </c:pt>
                <c:pt idx="4">
                  <c:v/>
                </c:pt>
                <c:pt idx="5">
                  <c:v>из них сахарный диабет</c:v>
                </c:pt>
                <c:pt idx="6">
                  <c:v>из них заболевания щитовидной железы</c:v>
                </c:pt>
                <c:pt idx="7">
                  <c:v>из них ожирение</c:v>
                </c:pt>
                <c:pt idx="8">
                  <c:v>ЗАБОЛЕВАНИЯ ЭНДОКРИННОЙ СИСТЕМЫ</c:v>
                </c:pt>
                <c:pt idx="9">
                  <c:v/>
                </c:pt>
                <c:pt idx="10">
                  <c:v>из них миопия</c:v>
                </c:pt>
                <c:pt idx="11">
                  <c:v>ЗАБОЛЕВАНИЯ ОРГАНОВ ЗРЕНИЯ</c:v>
                </c:pt>
                <c:pt idx="12">
                  <c:v/>
                </c:pt>
                <c:pt idx="13">
                  <c:v>из них бронхиальная астма</c:v>
                </c:pt>
                <c:pt idx="14">
                  <c:v>из них аллергический ринит</c:v>
                </c:pt>
                <c:pt idx="15">
                  <c:v>РЕСПИРАТОРНЫЕ БОЛЕЗНИ ОРГАНОВ ДЫХАНИЯ</c:v>
                </c:pt>
                <c:pt idx="16">
                  <c:v/>
                </c:pt>
                <c:pt idx="17">
                  <c:v>из них эпилепсия</c:v>
                </c:pt>
                <c:pt idx="18">
                  <c:v>из них детский церебральный паралич</c:v>
                </c:pt>
                <c:pt idx="19">
                  <c:v>ЗАБОЛЕВАНИЯ НЕВНОЙ СИСТЕМЫ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0"/>
                <c:pt idx="0">
                  <c:v>457</c:v>
                </c:pt>
                <c:pt idx="2">
                  <c:v>601</c:v>
                </c:pt>
                <c:pt idx="5">
                  <c:v>114</c:v>
                </c:pt>
                <c:pt idx="6">
                  <c:v>47</c:v>
                </c:pt>
                <c:pt idx="7">
                  <c:v>288</c:v>
                </c:pt>
                <c:pt idx="8">
                  <c:v>1168</c:v>
                </c:pt>
                <c:pt idx="10">
                  <c:v>279</c:v>
                </c:pt>
                <c:pt idx="11">
                  <c:v>774</c:v>
                </c:pt>
                <c:pt idx="13">
                  <c:v>619</c:v>
                </c:pt>
                <c:pt idx="14">
                  <c:v>129</c:v>
                </c:pt>
                <c:pt idx="15">
                  <c:v>1250</c:v>
                </c:pt>
                <c:pt idx="17">
                  <c:v>150</c:v>
                </c:pt>
                <c:pt idx="18">
                  <c:v>192</c:v>
                </c:pt>
                <c:pt idx="19">
                  <c:v>760</c:v>
                </c:pt>
              </c:numCache>
            </c:numRef>
          </c:val>
        </c:ser>
        <c:gapWidth val="150"/>
        <c:overlap val="0"/>
        <c:axId val="37102637"/>
        <c:axId val="21950896"/>
      </c:barChart>
      <c:catAx>
        <c:axId val="3710263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cap="rnd" w="1260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200" spc="-1" strike="noStrike">
                <a:solidFill>
                  <a:srgbClr val="000000"/>
                </a:solidFill>
                <a:latin typeface="Trebuchet MS"/>
                <a:ea typeface="DejaVu Sans"/>
              </a:defRPr>
            </a:pPr>
          </a:p>
        </c:txPr>
        <c:crossAx val="21950896"/>
        <c:crosses val="autoZero"/>
        <c:auto val="1"/>
        <c:lblAlgn val="ctr"/>
        <c:lblOffset val="100"/>
        <c:noMultiLvlLbl val="0"/>
      </c:catAx>
      <c:valAx>
        <c:axId val="21950896"/>
        <c:scaling>
          <c:orientation val="minMax"/>
        </c:scaling>
        <c:delete val="0"/>
        <c:axPos val="l"/>
        <c:majorGridlines>
          <c:spPr>
            <a:ln cap="rnd" w="12600">
              <a:solidFill>
                <a:srgbClr val="8b8b8b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cap="rnd" w="1260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Trebuchet MS"/>
                <a:ea typeface="DejaVu Sans"/>
              </a:defRPr>
            </a:pPr>
          </a:p>
        </c:txPr>
        <c:crossAx val="37102637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solidFill>
        <a:srgbClr val="00b050"/>
      </a:solidFill>
      <a:round/>
    </a:ln>
  </c:sp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c00000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400" spc="-1" strike="noStrike">
                    <a:solidFill>
                      <a:srgbClr val="0070c0"/>
                    </a:solidFill>
                    <a:latin typeface="Trebuchet MS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болезни нервной системы</c:v>
                </c:pt>
                <c:pt idx="1">
                  <c:v>врожденные аномалии развития</c:v>
                </c:pt>
                <c:pt idx="2">
                  <c:v>эндокринные заболевания</c:v>
                </c:pt>
                <c:pt idx="3">
                  <c:v>новообразования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26.5</c:v>
                </c:pt>
                <c:pt idx="1">
                  <c:v>22.9</c:v>
                </c:pt>
                <c:pt idx="2">
                  <c:v>15.7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00b0f0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400" spc="-1" strike="noStrike">
                    <a:solidFill>
                      <a:srgbClr val="c00000"/>
                    </a:solidFill>
                    <a:latin typeface="Trebuchet MS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болезни нервной системы</c:v>
                </c:pt>
                <c:pt idx="1">
                  <c:v>врожденные аномалии развития</c:v>
                </c:pt>
                <c:pt idx="2">
                  <c:v>эндокринные заболевания</c:v>
                </c:pt>
                <c:pt idx="3">
                  <c:v>новообразования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26.5</c:v>
                </c:pt>
                <c:pt idx="1">
                  <c:v>24.2</c:v>
                </c:pt>
                <c:pt idx="2">
                  <c:v>16.1</c:v>
                </c:pt>
                <c:pt idx="3">
                  <c:v>12.6</c:v>
                </c:pt>
              </c:numCache>
            </c:numRef>
          </c:val>
        </c:ser>
        <c:gapWidth val="150"/>
        <c:overlap val="0"/>
        <c:axId val="92359256"/>
        <c:axId val="78026301"/>
      </c:barChart>
      <c:catAx>
        <c:axId val="92359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cap="rnd" w="1260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000000"/>
                </a:solidFill>
                <a:latin typeface="Trebuchet MS"/>
                <a:ea typeface="DejaVu Sans"/>
              </a:defRPr>
            </a:pPr>
          </a:p>
        </c:txPr>
        <c:crossAx val="78026301"/>
        <c:crosses val="autoZero"/>
        <c:auto val="1"/>
        <c:lblAlgn val="ctr"/>
        <c:lblOffset val="100"/>
        <c:noMultiLvlLbl val="0"/>
      </c:catAx>
      <c:valAx>
        <c:axId val="78026301"/>
        <c:scaling>
          <c:orientation val="minMax"/>
        </c:scaling>
        <c:delete val="0"/>
        <c:axPos val="l"/>
        <c:majorGridlines>
          <c:spPr>
            <a:ln cap="rnd" w="12600">
              <a:solidFill>
                <a:srgbClr val="8b8b8b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cap="rnd" w="1260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Trebuchet MS"/>
                <a:ea typeface="DejaVu Sans"/>
              </a:defRPr>
            </a:pPr>
          </a:p>
        </c:txPr>
        <c:crossAx val="92359256"/>
        <c:crosses val="autoZero"/>
        <c:crossBetween val="between"/>
      </c:valAx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582421493772288"/>
          <c:y val="0.0180145849029107"/>
          <c:w val="0.285209121515952"/>
          <c:h val="0.231481390885388"/>
        </c:manualLayout>
      </c:layout>
      <c:overlay val="0"/>
      <c:spPr>
        <a:noFill/>
        <a:ln w="0">
          <a:solidFill>
            <a:srgbClr val="00b050"/>
          </a:solidFill>
        </a:ln>
      </c:spPr>
      <c:txPr>
        <a:bodyPr/>
        <a:lstStyle/>
        <a:p>
          <a:pPr>
            <a:defRPr b="1" sz="1600" spc="-1" strike="noStrike">
              <a:solidFill>
                <a:srgbClr val="000000"/>
              </a:solidFill>
              <a:latin typeface="Trebuchet MS"/>
              <a:ea typeface="DejaVu Sans"/>
            </a:defRPr>
          </a:pPr>
        </a:p>
      </c:txPr>
    </c:legend>
    <c:plotVisOnly val="1"/>
    <c:dispBlanksAs val="gap"/>
  </c:chart>
  <c:spPr>
    <a:noFill/>
    <a:ln w="9360">
      <a:solidFill>
        <a:srgbClr val="00b050"/>
      </a:solidFill>
      <a:round/>
    </a:ln>
  </c:sp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600" spc="-1" strike="noStrike">
                <a:solidFill>
                  <a:srgbClr val="000000"/>
                </a:solidFill>
                <a:latin typeface="Trebuchet MS"/>
                <a:ea typeface="DejaVu Sans"/>
              </a:defRPr>
            </a:pPr>
            <a:r>
              <a:rPr b="1" lang="ru-RU" sz="1600" spc="-1" strike="noStrike">
                <a:solidFill>
                  <a:srgbClr val="000000"/>
                </a:solidFill>
                <a:latin typeface="Trebuchet MS"/>
                <a:ea typeface="DejaVu Sans"/>
              </a:rPr>
              <a:t>ГБУЗ №ДГП №7 ДЗМ»</a:t>
            </a:r>
          </a:p>
        </c:rich>
      </c:tx>
      <c:overlay val="0"/>
      <c:spPr>
        <a:noFill/>
        <a:ln w="0">
          <a:solidFill>
            <a:srgbClr val="00b050"/>
          </a:solidFill>
        </a:ln>
      </c:sp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РЕЦЕПТЫ ВСЕГО ГБУЗ </c:v>
                </c:pt>
              </c:strCache>
            </c:strRef>
          </c:tx>
          <c:spPr>
            <a:solidFill>
              <a:srgbClr val="00b050"/>
            </a:solidFill>
            <a:ln w="0">
              <a:solidFill>
                <a:srgbClr val="00b050"/>
              </a:solidFill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0" sz="900" spc="-1" strike="noStrike">
                    <a:solidFill>
                      <a:srgbClr val="404040"/>
                    </a:solidFill>
                    <a:latin typeface="Trebuchet MS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10824</c:v>
                </c:pt>
                <c:pt idx="1">
                  <c:v>12635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РЕЦЕПТЫ ДЕТЯМ ИНВАЛИДАМ ГБУЗ </c:v>
                </c:pt>
              </c:strCache>
            </c:strRef>
          </c:tx>
          <c:spPr>
            <a:solidFill>
              <a:srgbClr val="92d050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0" sz="900" spc="-1" strike="noStrike">
                    <a:solidFill>
                      <a:srgbClr val="404040"/>
                    </a:solidFill>
                    <a:latin typeface="Trebuchet MS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3586</c:v>
                </c:pt>
                <c:pt idx="1">
                  <c:v>1607</c:v>
                </c:pt>
              </c:numCache>
            </c:numRef>
          </c:val>
        </c:ser>
        <c:gapWidth val="219"/>
        <c:overlap val="-27"/>
        <c:axId val="40108218"/>
        <c:axId val="35720341"/>
      </c:barChart>
      <c:catAx>
        <c:axId val="4010821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000000"/>
                </a:solidFill>
                <a:latin typeface="Trebuchet MS"/>
                <a:ea typeface="DejaVu Sans"/>
              </a:defRPr>
            </a:pPr>
          </a:p>
        </c:txPr>
        <c:crossAx val="35720341"/>
        <c:crosses val="autoZero"/>
        <c:auto val="1"/>
        <c:lblAlgn val="ctr"/>
        <c:lblOffset val="100"/>
        <c:noMultiLvlLbl val="0"/>
      </c:catAx>
      <c:valAx>
        <c:axId val="35720341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b="0" sz="1200" spc="-1" strike="noStrike">
                <a:solidFill>
                  <a:srgbClr val="000000"/>
                </a:solidFill>
                <a:latin typeface="Trebuchet MS"/>
                <a:ea typeface="DejaVu Sans"/>
              </a:defRPr>
            </a:pPr>
          </a:p>
        </c:txPr>
        <c:crossAx val="40108218"/>
        <c:crosses val="autoZero"/>
        <c:crossBetween val="between"/>
      </c:valAx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0"/>
          <c:y val="0.828543703565379"/>
          <c:w val="1"/>
          <c:h val="0.171456296434621"/>
        </c:manualLayout>
      </c:layout>
      <c:overlay val="0"/>
      <c:spPr>
        <a:noFill/>
        <a:ln w="0">
          <a:solidFill>
            <a:srgbClr val="00b050"/>
          </a:solidFill>
        </a:ln>
      </c:spPr>
      <c:txPr>
        <a:bodyPr/>
        <a:lstStyle/>
        <a:p>
          <a:pPr>
            <a:defRPr b="1" sz="1400" spc="-1" strike="noStrike">
              <a:solidFill>
                <a:srgbClr val="000000"/>
              </a:solidFill>
              <a:latin typeface="Trebuchet MS"/>
              <a:ea typeface="DejaVu Sans"/>
            </a:defRPr>
          </a:pPr>
        </a:p>
      </c:txPr>
    </c:legend>
    <c:plotVisOnly val="1"/>
    <c:dispBlanksAs val="gap"/>
  </c:chart>
  <c:spPr>
    <a:noFill/>
    <a:ln w="9360">
      <a:solidFill>
        <a:srgbClr val="00b050"/>
      </a:solidFill>
      <a:round/>
    </a:ln>
  </c:spPr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000000"/>
                </a:solidFill>
                <a:latin typeface="Trebuchet MS"/>
                <a:ea typeface="DejaVu Sans"/>
              </a:defRPr>
            </a:pPr>
            <a:r>
              <a:rPr b="1" lang="ru-RU" sz="1400" spc="-1" strike="noStrike">
                <a:solidFill>
                  <a:srgbClr val="000000"/>
                </a:solidFill>
                <a:latin typeface="Trebuchet MS"/>
                <a:ea typeface="DejaVu Sans"/>
              </a:rPr>
              <a:t>НОВОГИРЕЕВО</a:t>
            </a:r>
          </a:p>
        </c:rich>
      </c:tx>
      <c:overlay val="0"/>
      <c:spPr>
        <a:noFill/>
        <a:ln w="0">
          <a:solidFill>
            <a:srgbClr val="00b050"/>
          </a:solidFill>
        </a:ln>
      </c:sp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РЕЦЕПТЫ ВСЕГО ФИЛИАЛЫ №2,№3</c:v>
                </c:pt>
              </c:strCache>
            </c:strRef>
          </c:tx>
          <c:spPr>
            <a:solidFill>
              <a:srgbClr val="00b050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Trebuchet MS"/>
                    <a:ea typeface="DejaVu San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1651</c:v>
                </c:pt>
                <c:pt idx="1">
                  <c:v>1387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РЕЦЕПТЫ ДЕТЯМ ИНВАЛИДАМ ФИЛИАЛЫ №2,№3</c:v>
                </c:pt>
              </c:strCache>
            </c:strRef>
          </c:tx>
          <c:spPr>
            <a:solidFill>
              <a:srgbClr val="92d050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Trebuchet MS"/>
                    <a:ea typeface="DejaVu San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661</c:v>
                </c:pt>
                <c:pt idx="1">
                  <c:v>886</c:v>
                </c:pt>
              </c:numCache>
            </c:numRef>
          </c:val>
        </c:ser>
        <c:gapWidth val="219"/>
        <c:overlap val="-27"/>
        <c:axId val="93555935"/>
        <c:axId val="40389713"/>
      </c:barChart>
      <c:catAx>
        <c:axId val="9355593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000000"/>
                </a:solidFill>
                <a:latin typeface="Trebuchet MS"/>
                <a:ea typeface="DejaVu Sans"/>
              </a:defRPr>
            </a:pPr>
          </a:p>
        </c:txPr>
        <c:crossAx val="40389713"/>
        <c:crosses val="autoZero"/>
        <c:auto val="1"/>
        <c:lblAlgn val="ctr"/>
        <c:lblOffset val="100"/>
        <c:noMultiLvlLbl val="0"/>
      </c:catAx>
      <c:valAx>
        <c:axId val="40389713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Trebuchet MS"/>
                <a:ea typeface="DejaVu Sans"/>
              </a:defRPr>
            </a:pPr>
          </a:p>
        </c:txPr>
        <c:crossAx val="93555935"/>
        <c:crosses val="autoZero"/>
        <c:crossBetween val="between"/>
      </c:valAx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0"/>
          <c:y val="0.82604841799533"/>
          <c:w val="1"/>
          <c:h val="0.157839315452805"/>
        </c:manualLayout>
      </c:layout>
      <c:overlay val="0"/>
      <c:spPr>
        <a:noFill/>
        <a:ln w="0">
          <a:solidFill>
            <a:srgbClr val="00b050"/>
          </a:solidFill>
        </a:ln>
      </c:spPr>
      <c:txPr>
        <a:bodyPr/>
        <a:lstStyle/>
        <a:p>
          <a:pPr>
            <a:defRPr b="1" sz="1400" spc="-1" strike="noStrike">
              <a:solidFill>
                <a:srgbClr val="000000"/>
              </a:solidFill>
              <a:latin typeface="Trebuchet MS"/>
              <a:ea typeface="DejaVu Sans"/>
            </a:defRPr>
          </a:pPr>
        </a:p>
      </c:txPr>
    </c:legend>
    <c:plotVisOnly val="1"/>
    <c:dispBlanksAs val="gap"/>
  </c:chart>
  <c:spPr>
    <a:noFill/>
    <a:ln w="9360">
      <a:solidFill>
        <a:srgbClr val="00b050"/>
      </a:solidFill>
      <a:round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400" spc="-1" strike="noStrike">
                <a:solidFill>
                  <a:srgbClr val="595959"/>
                </a:solidFill>
                <a:latin typeface="Trebuchet MS"/>
                <a:ea typeface="DejaVu Sans"/>
              </a:defRPr>
            </a:pPr>
            <a:r>
              <a:rPr b="0" sz="1400" spc="-1" strike="noStrike">
                <a:solidFill>
                  <a:srgbClr val="595959"/>
                </a:solidFill>
                <a:latin typeface="Trebuchet MS"/>
                <a:ea typeface="DejaVu Sans"/>
              </a:rPr>
              <a:t>Заглавие диаграммы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3 ФИЛИАЛ%  укомплектованности</c:v>
                </c:pt>
              </c:strCache>
            </c:strRef>
          </c:tx>
          <c:spPr>
            <a:solidFill>
              <a:srgbClr val="f1a374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400" spc="-1" strike="noStrike">
                    <a:solidFill>
                      <a:srgbClr val="000000"/>
                    </a:solidFill>
                    <a:latin typeface="Trebuchet MS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Количество сотрудников ВСЕГО</c:v>
                </c:pt>
                <c:pt idx="1">
                  <c:v>Из них врачи</c:v>
                </c:pt>
                <c:pt idx="2">
                  <c:v>Из них средний медперсонал</c:v>
                </c:pt>
                <c:pt idx="3">
                  <c:v>Из них прочие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94.5</c:v>
                </c:pt>
                <c:pt idx="1">
                  <c:v>100</c:v>
                </c:pt>
                <c:pt idx="2">
                  <c:v>89.1</c:v>
                </c:pt>
                <c:pt idx="3">
                  <c:v>98.8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 ФИЛИАЛ%  укомплектованности</c:v>
                </c:pt>
              </c:strCache>
            </c:strRef>
          </c:tx>
          <c:spPr>
            <a:solidFill>
              <a:srgbClr val="62170d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400" spc="-1" strike="noStrike">
                    <a:solidFill>
                      <a:srgbClr val="000000"/>
                    </a:solidFill>
                    <a:latin typeface="Trebuchet MS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Количество сотрудников ВСЕГО</c:v>
                </c:pt>
                <c:pt idx="1">
                  <c:v>Из них врачи</c:v>
                </c:pt>
                <c:pt idx="2">
                  <c:v>Из них средний медперсонал</c:v>
                </c:pt>
                <c:pt idx="3">
                  <c:v>Из них прочие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90.4</c:v>
                </c:pt>
                <c:pt idx="1">
                  <c:v>87.1</c:v>
                </c:pt>
                <c:pt idx="2">
                  <c:v>92.7</c:v>
                </c:pt>
                <c:pt idx="3">
                  <c:v>91.1</c:v>
                </c:pt>
              </c:numCache>
            </c:numRef>
          </c:val>
        </c:ser>
        <c:gapWidth val="219"/>
        <c:overlap val="-27"/>
        <c:axId val="8698256"/>
        <c:axId val="45867695"/>
      </c:barChart>
      <c:catAx>
        <c:axId val="8698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00b050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000000"/>
                </a:solidFill>
                <a:latin typeface="Trebuchet MS"/>
                <a:ea typeface="DejaVu Sans"/>
              </a:defRPr>
            </a:pPr>
          </a:p>
        </c:txPr>
        <c:crossAx val="45867695"/>
        <c:crosses val="autoZero"/>
        <c:auto val="1"/>
        <c:lblAlgn val="ctr"/>
        <c:lblOffset val="100"/>
        <c:noMultiLvlLbl val="0"/>
      </c:catAx>
      <c:valAx>
        <c:axId val="45867695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Trebuchet MS"/>
                <a:ea typeface="DejaVu Sans"/>
              </a:defRPr>
            </a:pPr>
          </a:p>
        </c:txPr>
        <c:crossAx val="8698256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solidFill>
            <a:srgbClr val="00b050"/>
          </a:solidFill>
        </a:ln>
      </c:spPr>
      <c:txPr>
        <a:bodyPr/>
        <a:lstStyle/>
        <a:p>
          <a:pPr>
            <a:defRPr b="1" sz="1400" spc="-1" strike="noStrike">
              <a:solidFill>
                <a:srgbClr val="000000"/>
              </a:solidFill>
              <a:latin typeface="Trebuchet MS"/>
              <a:ea typeface="DejaVu Sans"/>
            </a:defRPr>
          </a:pPr>
        </a:p>
      </c:txPr>
    </c:legend>
    <c:plotVisOnly val="1"/>
    <c:dispBlanksAs val="gap"/>
  </c:chart>
  <c:spPr>
    <a:noFill/>
    <a:ln w="9360">
      <a:solidFill>
        <a:srgbClr val="00b050"/>
      </a:solidFill>
      <a:round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600" spc="-1" strike="noStrike">
                <a:solidFill>
                  <a:srgbClr val="595959"/>
                </a:solidFill>
                <a:latin typeface="Trebuchet MS"/>
                <a:ea typeface="DejaVu Sans"/>
              </a:defRPr>
            </a:pPr>
            <a:r>
              <a:rPr b="1" lang="ru-RU" sz="1600" spc="-1" strike="noStrike">
                <a:solidFill>
                  <a:srgbClr val="595959"/>
                </a:solidFill>
                <a:latin typeface="Trebuchet MS"/>
                <a:ea typeface="DejaVu Sans"/>
              </a:rPr>
              <a:t>ФИЛИАЛ 3</a:t>
            </a:r>
          </a:p>
        </c:rich>
      </c:tx>
      <c:overlay val="0"/>
      <c:spPr>
        <a:noFill/>
        <a:ln w="0">
          <a:solidFill>
            <a:srgbClr val="00b05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0.101348805666491"/>
          <c:y val="0.105716948889234"/>
          <c:w val="0.898425137517896"/>
          <c:h val="0.636321267671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филиал №3 2024 г.</c:v>
                </c:pt>
              </c:strCache>
            </c:strRef>
          </c:tx>
          <c:spPr>
            <a:solidFill>
              <a:srgbClr val="c00000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200" spc="-1" strike="noStrike">
                    <a:solidFill>
                      <a:srgbClr val="c00000"/>
                    </a:solidFill>
                    <a:latin typeface="Trebuchet MS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Дети до 1 года</c:v>
                </c:pt>
                <c:pt idx="1">
                  <c:v>Дети от 1 года до 15 лет</c:v>
                </c:pt>
                <c:pt idx="2">
                  <c:v>Подростки 15-18 лет</c:v>
                </c:pt>
                <c:pt idx="3">
                  <c:v>ВСЕГО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402</c:v>
                </c:pt>
                <c:pt idx="1">
                  <c:v>10587</c:v>
                </c:pt>
                <c:pt idx="2">
                  <c:v>2316</c:v>
                </c:pt>
                <c:pt idx="3">
                  <c:v>13304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филиал №3 2025 г.</c:v>
                </c:pt>
              </c:strCache>
            </c:strRef>
          </c:tx>
          <c:spPr>
            <a:solidFill>
              <a:srgbClr val="00b0f0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200" spc="-1" strike="noStrike">
                    <a:solidFill>
                      <a:srgbClr val="0070c0"/>
                    </a:solidFill>
                    <a:latin typeface="Trebuchet MS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Дети до 1 года</c:v>
                </c:pt>
                <c:pt idx="1">
                  <c:v>Дети от 1 года до 15 лет</c:v>
                </c:pt>
                <c:pt idx="2">
                  <c:v>Подростки 15-18 лет</c:v>
                </c:pt>
                <c:pt idx="3">
                  <c:v>ВСЕГО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457</c:v>
                </c:pt>
                <c:pt idx="1">
                  <c:v>10201</c:v>
                </c:pt>
                <c:pt idx="2">
                  <c:v>2384</c:v>
                </c:pt>
                <c:pt idx="3">
                  <c:v>13042</c:v>
                </c:pt>
              </c:numCache>
            </c:numRef>
          </c:val>
        </c:ser>
        <c:gapWidth val="219"/>
        <c:overlap val="-27"/>
        <c:axId val="60914691"/>
        <c:axId val="74602271"/>
      </c:barChart>
      <c:catAx>
        <c:axId val="6091469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000000"/>
                </a:solidFill>
                <a:latin typeface="Trebuchet MS"/>
                <a:ea typeface="DejaVu Sans"/>
              </a:defRPr>
            </a:pPr>
          </a:p>
        </c:txPr>
        <c:crossAx val="74602271"/>
        <c:crosses val="autoZero"/>
        <c:auto val="1"/>
        <c:lblAlgn val="ctr"/>
        <c:lblOffset val="100"/>
        <c:noMultiLvlLbl val="0"/>
      </c:catAx>
      <c:valAx>
        <c:axId val="74602271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Trebuchet MS"/>
                <a:ea typeface="DejaVu Sans"/>
              </a:defRPr>
            </a:pPr>
          </a:p>
        </c:txPr>
        <c:crossAx val="60914691"/>
        <c:crosses val="autoZero"/>
        <c:crossBetween val="between"/>
      </c:valAx>
      <c:spPr>
        <a:noFill/>
        <a:ln w="0">
          <a:solidFill>
            <a:srgbClr val="00b050"/>
          </a:solidFill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1" sz="1400" spc="-1" strike="noStrike">
              <a:solidFill>
                <a:srgbClr val="000000"/>
              </a:solidFill>
              <a:latin typeface="Trebuchet MS"/>
              <a:ea typeface="DejaVu Sans"/>
            </a:defRPr>
          </a:pPr>
        </a:p>
      </c:txPr>
    </c:legend>
    <c:plotVisOnly val="1"/>
    <c:dispBlanksAs val="gap"/>
  </c:chart>
  <c:spPr>
    <a:noFill/>
    <a:ln w="9360">
      <a:solidFill>
        <a:srgbClr val="00b050"/>
      </a:solidFill>
      <a:round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600" spc="-1" strike="noStrike">
                <a:solidFill>
                  <a:srgbClr val="595959"/>
                </a:solidFill>
                <a:latin typeface="Trebuchet MS"/>
                <a:ea typeface="DejaVu Sans"/>
              </a:defRPr>
            </a:pPr>
            <a:r>
              <a:rPr b="1" lang="ru-RU" sz="1600" spc="-1" strike="noStrike">
                <a:solidFill>
                  <a:srgbClr val="595959"/>
                </a:solidFill>
                <a:latin typeface="Trebuchet MS"/>
                <a:ea typeface="DejaVu Sans"/>
              </a:rPr>
              <a:t>ФИЛИАЛ 2</a:t>
            </a:r>
          </a:p>
        </c:rich>
      </c:tx>
      <c:overlay val="0"/>
      <c:spPr>
        <a:noFill/>
        <a:ln w="0">
          <a:solidFill>
            <a:srgbClr val="00b05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0.102852336162728"/>
          <c:y val="0.105716948889234"/>
          <c:w val="0.896918253422039"/>
          <c:h val="0.649992232406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Филиал №2 2024г.</c:v>
                </c:pt>
              </c:strCache>
            </c:strRef>
          </c:tx>
          <c:spPr>
            <a:solidFill>
              <a:srgbClr val="c00000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200" spc="-1" strike="noStrike">
                    <a:solidFill>
                      <a:srgbClr val="c00000"/>
                    </a:solidFill>
                    <a:latin typeface="Trebuchet MS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Дети до 1 года</c:v>
                </c:pt>
                <c:pt idx="1">
                  <c:v>Дети от 1 года до 15 лет</c:v>
                </c:pt>
                <c:pt idx="2">
                  <c:v>Подростки 15-18 лет</c:v>
                </c:pt>
                <c:pt idx="3">
                  <c:v>ВСЕГО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479</c:v>
                </c:pt>
                <c:pt idx="1">
                  <c:v>9728</c:v>
                </c:pt>
                <c:pt idx="2">
                  <c:v>1860</c:v>
                </c:pt>
                <c:pt idx="3">
                  <c:v>11767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Филиал №2 2025г.</c:v>
                </c:pt>
              </c:strCache>
            </c:strRef>
          </c:tx>
          <c:spPr>
            <a:solidFill>
              <a:srgbClr val="00b0f0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200" spc="-1" strike="noStrike">
                    <a:solidFill>
                      <a:srgbClr val="0070c0"/>
                    </a:solidFill>
                    <a:latin typeface="Trebuchet MS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Дети до 1 года</c:v>
                </c:pt>
                <c:pt idx="1">
                  <c:v>Дети от 1 года до 15 лет</c:v>
                </c:pt>
                <c:pt idx="2">
                  <c:v>Подростки 15-18 лет</c:v>
                </c:pt>
                <c:pt idx="3">
                  <c:v>ВСЕГО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423</c:v>
                </c:pt>
                <c:pt idx="1">
                  <c:v>10096</c:v>
                </c:pt>
                <c:pt idx="2">
                  <c:v>1748</c:v>
                </c:pt>
                <c:pt idx="3">
                  <c:v>12267</c:v>
                </c:pt>
              </c:numCache>
            </c:numRef>
          </c:val>
        </c:ser>
        <c:gapWidth val="219"/>
        <c:overlap val="-27"/>
        <c:axId val="54712172"/>
        <c:axId val="84751847"/>
      </c:barChart>
      <c:catAx>
        <c:axId val="547121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000000"/>
                </a:solidFill>
                <a:latin typeface="Trebuchet MS"/>
                <a:ea typeface="DejaVu Sans"/>
              </a:defRPr>
            </a:pPr>
          </a:p>
        </c:txPr>
        <c:crossAx val="84751847"/>
        <c:crosses val="autoZero"/>
        <c:auto val="1"/>
        <c:lblAlgn val="ctr"/>
        <c:lblOffset val="100"/>
        <c:noMultiLvlLbl val="0"/>
      </c:catAx>
      <c:valAx>
        <c:axId val="84751847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Trebuchet MS"/>
                <a:ea typeface="DejaVu Sans"/>
              </a:defRPr>
            </a:pPr>
          </a:p>
        </c:txPr>
        <c:crossAx val="54712172"/>
        <c:crosses val="autoZero"/>
        <c:crossBetween val="between"/>
      </c:valAx>
      <c:spPr>
        <a:noFill/>
        <a:ln w="0">
          <a:solidFill>
            <a:srgbClr val="00b050"/>
          </a:solidFill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1" sz="1400" spc="-1" strike="noStrike">
              <a:solidFill>
                <a:srgbClr val="000000"/>
              </a:solidFill>
              <a:latin typeface="Trebuchet MS"/>
              <a:ea typeface="DejaVu Sans"/>
            </a:defRPr>
          </a:pPr>
        </a:p>
      </c:txPr>
    </c:legend>
    <c:plotVisOnly val="1"/>
    <c:dispBlanksAs val="gap"/>
  </c:chart>
  <c:spPr>
    <a:noFill/>
    <a:ln w="9360">
      <a:solidFill>
        <a:srgbClr val="00b050"/>
      </a:solidFill>
      <a:round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400" spc="-1" strike="noStrike">
                <a:solidFill>
                  <a:srgbClr val="595959"/>
                </a:solidFill>
                <a:latin typeface="Trebuchet MS"/>
                <a:ea typeface="DejaVu Sans"/>
              </a:defRPr>
            </a:pPr>
            <a:r>
              <a:rPr b="0" sz="1400" spc="-1" strike="noStrike">
                <a:solidFill>
                  <a:srgbClr val="595959"/>
                </a:solidFill>
                <a:latin typeface="Trebuchet MS"/>
                <a:ea typeface="DejaVu Sans"/>
              </a:rPr>
              <a:t>Заглавие диаграммы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 w="0">
              <a:noFill/>
            </a:ln>
          </c:spPr>
          <c:invertIfNegative val="0"/>
          <c:dPt>
            <c:idx val="1"/>
            <c:invertIfNegative val="0"/>
            <c:spPr>
              <a:solidFill>
                <a:srgbClr val="c00000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00b0f0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1" sz="1600" spc="-1" strike="noStrike">
                      <a:solidFill>
                        <a:srgbClr val="c00000"/>
                      </a:solidFill>
                      <a:latin typeface="Trebuchet MS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1" sz="1600" spc="-1" strike="noStrike">
                      <a:solidFill>
                        <a:srgbClr val="0070c0"/>
                      </a:solidFill>
                      <a:latin typeface="Trebuchet MS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600" spc="-1" strike="noStrike">
                    <a:solidFill>
                      <a:srgbClr val="00b050"/>
                    </a:solidFill>
                    <a:latin typeface="Trebuchet MS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1577.3</c:v>
                </c:pt>
                <c:pt idx="1">
                  <c:v>1566</c:v>
                </c:pt>
                <c:pt idx="2">
                  <c:v>1790.7</c:v>
                </c:pt>
              </c:numCache>
            </c:numRef>
          </c:val>
        </c:ser>
        <c:gapWidth val="219"/>
        <c:overlap val="-27"/>
        <c:axId val="65454766"/>
        <c:axId val="26933552"/>
      </c:barChart>
      <c:catAx>
        <c:axId val="6545476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600" spc="-1" strike="noStrike">
                <a:solidFill>
                  <a:srgbClr val="000000"/>
                </a:solidFill>
                <a:latin typeface="Trebuchet MS"/>
                <a:ea typeface="DejaVu Sans"/>
              </a:defRPr>
            </a:pPr>
          </a:p>
        </c:txPr>
        <c:crossAx val="26933552"/>
        <c:crosses val="autoZero"/>
        <c:auto val="1"/>
        <c:lblAlgn val="ctr"/>
        <c:lblOffset val="100"/>
        <c:noMultiLvlLbl val="0"/>
      </c:catAx>
      <c:valAx>
        <c:axId val="26933552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Trebuchet MS"/>
                <a:ea typeface="DejaVu Sans"/>
              </a:defRPr>
            </a:pPr>
          </a:p>
        </c:txPr>
        <c:crossAx val="65454766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solidFill>
        <a:srgbClr val="00b050"/>
      </a:solidFill>
      <a:round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522190156774043"/>
          <c:y val="0.0280287542043131"/>
          <c:w val="0.947663988768427"/>
          <c:h val="0.804853920728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c00000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200" spc="-1" strike="noStrike">
                    <a:solidFill>
                      <a:srgbClr val="c00000"/>
                    </a:solidFill>
                    <a:latin typeface="Trebuchet MS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ЗАБОЛЕВАНИЯ УХА</c:v>
                </c:pt>
                <c:pt idx="1">
                  <c:v>ЗАБОЛЕВАНИЯ ОПОРНО-ДВИГАТЕЛЬНОГО АППАРАТА</c:v>
                </c:pt>
                <c:pt idx="2">
                  <c:v>ЗАБОЛЕВАНИЯ ОРГАНОВ ЗРЕНИЯ</c:v>
                </c:pt>
                <c:pt idx="3">
                  <c:v>РЕСПИРАТОРНЫЕ БОЛЕЗНИ ОРГАНОВ ДЫХАНИЯ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5.2</c:v>
                </c:pt>
                <c:pt idx="1">
                  <c:v>1.5</c:v>
                </c:pt>
                <c:pt idx="2">
                  <c:v>2.1</c:v>
                </c:pt>
                <c:pt idx="3">
                  <c:v>74.2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00b0f0"/>
            </a:solidFill>
            <a:ln w="0">
              <a:noFill/>
            </a:ln>
          </c:spPr>
          <c:invertIfNegative val="0"/>
          <c:dLbls>
            <c:numFmt formatCode="0.0" sourceLinked="0"/>
            <c:txPr>
              <a:bodyPr wrap="square"/>
              <a:lstStyle/>
              <a:p>
                <a:pPr>
                  <a:defRPr b="1" sz="1200" spc="-1" strike="noStrike">
                    <a:solidFill>
                      <a:srgbClr val="0070c0"/>
                    </a:solidFill>
                    <a:latin typeface="Trebuchet MS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ЗАБОЛЕВАНИЯ УХА</c:v>
                </c:pt>
                <c:pt idx="1">
                  <c:v>ЗАБОЛЕВАНИЯ ОПОРНО-ДВИГАТЕЛЬНОГО АППАРАТА</c:v>
                </c:pt>
                <c:pt idx="2">
                  <c:v>ЗАБОЛЕВАНИЯ ОРГАНОВ ЗРЕНИЯ</c:v>
                </c:pt>
                <c:pt idx="3">
                  <c:v>РЕСПИРАТОРНЫЕ БОЛЕЗНИ ОРГАНОВ ДЫХАНИЯ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3.3</c:v>
                </c:pt>
                <c:pt idx="1">
                  <c:v>7.8</c:v>
                </c:pt>
                <c:pt idx="2">
                  <c:v>9.9</c:v>
                </c:pt>
                <c:pt idx="3">
                  <c:v>43.1</c:v>
                </c:pt>
              </c:numCache>
            </c:numRef>
          </c:val>
        </c:ser>
        <c:gapWidth val="150"/>
        <c:overlap val="0"/>
        <c:axId val="81882871"/>
        <c:axId val="41233333"/>
      </c:barChart>
      <c:catAx>
        <c:axId val="8188287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cap="rnd" w="1260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50" spc="-1" strike="noStrike">
                <a:solidFill>
                  <a:srgbClr val="000000"/>
                </a:solidFill>
                <a:latin typeface="Trebuchet MS"/>
                <a:ea typeface="DejaVu Sans"/>
              </a:defRPr>
            </a:pPr>
          </a:p>
        </c:txPr>
        <c:crossAx val="41233333"/>
        <c:crosses val="autoZero"/>
        <c:auto val="1"/>
        <c:lblAlgn val="ctr"/>
        <c:lblOffset val="100"/>
        <c:noMultiLvlLbl val="0"/>
      </c:catAx>
      <c:valAx>
        <c:axId val="41233333"/>
        <c:scaling>
          <c:orientation val="minMax"/>
        </c:scaling>
        <c:delete val="0"/>
        <c:axPos val="l"/>
        <c:majorGridlines>
          <c:spPr>
            <a:ln cap="rnd" w="12600">
              <a:solidFill>
                <a:srgbClr val="8b8b8b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cap="rnd" w="1260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200" spc="-1" strike="noStrike">
                <a:solidFill>
                  <a:srgbClr val="000000"/>
                </a:solidFill>
                <a:latin typeface="Trebuchet MS"/>
                <a:ea typeface="DejaVu Sans"/>
              </a:defRPr>
            </a:pPr>
          </a:p>
        </c:txPr>
        <c:crossAx val="81882871"/>
        <c:crosses val="autoZero"/>
        <c:crossBetween val="between"/>
      </c:valAx>
      <c:spPr>
        <a:noFill/>
        <a:ln w="0">
          <a:solidFill>
            <a:srgbClr val="00b050"/>
          </a:solidFill>
        </a:ln>
      </c:spPr>
    </c:plotArea>
    <c:legend>
      <c:legendPos val="r"/>
      <c:layout>
        <c:manualLayout>
          <c:xMode val="edge"/>
          <c:yMode val="edge"/>
          <c:x val="0.0274209741559555"/>
          <c:y val="0.909997734144645"/>
          <c:w val="0.971164189626376"/>
          <c:h val="0.0838650400133204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1" sz="1600" spc="-1" strike="noStrike">
              <a:solidFill>
                <a:srgbClr val="000000"/>
              </a:solidFill>
              <a:latin typeface="Trebuchet MS"/>
              <a:ea typeface="DejaVu Sans"/>
            </a:defRPr>
          </a:pPr>
        </a:p>
      </c:txPr>
    </c:legend>
    <c:plotVisOnly val="1"/>
    <c:dispBlanksAs val="gap"/>
  </c:chart>
  <c:spPr>
    <a:noFill/>
    <a:ln w="9360">
      <a:solidFill>
        <a:srgbClr val="00b050"/>
      </a:solidFill>
      <a:round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400" spc="-1" strike="noStrike">
                <a:solidFill>
                  <a:srgbClr val="595959"/>
                </a:solidFill>
                <a:latin typeface="Trebuchet MS"/>
                <a:ea typeface="DejaVu Sans"/>
              </a:defRPr>
            </a:pPr>
            <a:r>
              <a:rPr b="0" sz="1400" spc="-1" strike="noStrike">
                <a:solidFill>
                  <a:srgbClr val="595959"/>
                </a:solidFill>
                <a:latin typeface="Trebuchet MS"/>
                <a:ea typeface="DejaVu Sans"/>
              </a:rPr>
              <a:t>Заглавие диаграммы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c00000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200" spc="-1" strike="noStrike">
                    <a:solidFill>
                      <a:srgbClr val="0070c0"/>
                    </a:solidFill>
                    <a:latin typeface="Trebuchet MS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5 ГРУППА ЗДОРОВЬЯ</c:v>
                </c:pt>
                <c:pt idx="1">
                  <c:v>4 ГРУППА ЗДОРОВЬЯ</c:v>
                </c:pt>
                <c:pt idx="2">
                  <c:v>3 ГРУППА ЗДОРОВЬЯ</c:v>
                </c:pt>
                <c:pt idx="3">
                  <c:v>2 ГРУППА ЗДОРОВЬЯ</c:v>
                </c:pt>
                <c:pt idx="4">
                  <c:v>1 ГРУППА ЗДОРОВЬЯ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1.9</c:v>
                </c:pt>
                <c:pt idx="1">
                  <c:v>0</c:v>
                </c:pt>
                <c:pt idx="2">
                  <c:v>16.5</c:v>
                </c:pt>
                <c:pt idx="3">
                  <c:v>52.3</c:v>
                </c:pt>
                <c:pt idx="4">
                  <c:v>29.2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00b0f0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200" spc="-1" strike="noStrike">
                    <a:solidFill>
                      <a:srgbClr val="c00000"/>
                    </a:solidFill>
                    <a:latin typeface="Trebuchet MS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5 ГРУППА ЗДОРОВЬЯ</c:v>
                </c:pt>
                <c:pt idx="1">
                  <c:v>4 ГРУППА ЗДОРОВЬЯ</c:v>
                </c:pt>
                <c:pt idx="2">
                  <c:v>3 ГРУППА ЗДОРОВЬЯ</c:v>
                </c:pt>
                <c:pt idx="3">
                  <c:v>2 ГРУППА ЗДОРОВЬЯ</c:v>
                </c:pt>
                <c:pt idx="4">
                  <c:v>1 ГРУППА ЗДОРОВЬЯ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2.2</c:v>
                </c:pt>
                <c:pt idx="1">
                  <c:v>0</c:v>
                </c:pt>
                <c:pt idx="2">
                  <c:v>13.5</c:v>
                </c:pt>
                <c:pt idx="3">
                  <c:v>54.4</c:v>
                </c:pt>
                <c:pt idx="4">
                  <c:v>29.9</c:v>
                </c:pt>
              </c:numCache>
            </c:numRef>
          </c:val>
        </c:ser>
        <c:gapWidth val="182"/>
        <c:overlap val="0"/>
        <c:axId val="75449211"/>
        <c:axId val="52664766"/>
      </c:barChart>
      <c:catAx>
        <c:axId val="7544921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900" spc="-1" strike="noStrike">
                <a:solidFill>
                  <a:srgbClr val="000000"/>
                </a:solidFill>
                <a:latin typeface="Trebuchet MS"/>
                <a:ea typeface="DejaVu Sans"/>
              </a:defRPr>
            </a:pPr>
          </a:p>
        </c:txPr>
        <c:crossAx val="52664766"/>
        <c:crosses val="autoZero"/>
        <c:auto val="1"/>
        <c:lblAlgn val="ctr"/>
        <c:lblOffset val="100"/>
        <c:noMultiLvlLbl val="0"/>
      </c:catAx>
      <c:valAx>
        <c:axId val="52664766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Trebuchet MS"/>
                <a:ea typeface="DejaVu Sans"/>
              </a:defRPr>
            </a:pPr>
          </a:p>
        </c:txPr>
        <c:crossAx val="75449211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1" sz="1600" spc="-1" strike="noStrike">
              <a:solidFill>
                <a:srgbClr val="000000"/>
              </a:solidFill>
              <a:latin typeface="Trebuchet MS"/>
              <a:ea typeface="DejaVu Sans"/>
            </a:defRPr>
          </a:pPr>
        </a:p>
      </c:txPr>
    </c:legend>
    <c:plotVisOnly val="1"/>
    <c:dispBlanksAs val="gap"/>
  </c:chart>
  <c:spPr>
    <a:noFill/>
    <a:ln w="9360">
      <a:solidFill>
        <a:srgbClr val="00b050"/>
      </a:solidFill>
      <a:round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ПЛАН АБС</c:v>
                </c:pt>
              </c:strCache>
            </c:strRef>
          </c:tx>
          <c:spPr>
            <a:solidFill>
              <a:srgbClr val="eb7766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200" spc="-1" strike="noStrike">
                    <a:solidFill>
                      <a:srgbClr val="0070c0"/>
                    </a:solidFill>
                    <a:latin typeface="Trebuchet MS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19087</c:v>
                </c:pt>
                <c:pt idx="1">
                  <c:v>18221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ВЫПОЛНЕНИЕ АБС </c:v>
                </c:pt>
              </c:strCache>
            </c:strRef>
          </c:tx>
          <c:spPr>
            <a:solidFill>
              <a:srgbClr val="932313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200" spc="-1" strike="noStrike">
                    <a:solidFill>
                      <a:srgbClr val="c00000"/>
                    </a:solidFill>
                    <a:latin typeface="Trebuchet MS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18132</c:v>
                </c:pt>
                <c:pt idx="1">
                  <c:v>17127</c:v>
                </c:pt>
              </c:numCache>
            </c:numRef>
          </c:val>
        </c:ser>
        <c:gapWidth val="150"/>
        <c:overlap val="0"/>
        <c:axId val="8229057"/>
        <c:axId val="81583737"/>
      </c:barChart>
      <c:catAx>
        <c:axId val="822905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cap="rnd" w="1260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000000"/>
                </a:solidFill>
                <a:latin typeface="Trebuchet MS"/>
                <a:ea typeface="DejaVu Sans"/>
              </a:defRPr>
            </a:pPr>
          </a:p>
        </c:txPr>
        <c:crossAx val="81583737"/>
        <c:crosses val="autoZero"/>
        <c:auto val="1"/>
        <c:lblAlgn val="ctr"/>
        <c:lblOffset val="100"/>
        <c:noMultiLvlLbl val="0"/>
      </c:catAx>
      <c:valAx>
        <c:axId val="81583737"/>
        <c:scaling>
          <c:orientation val="minMax"/>
        </c:scaling>
        <c:delete val="0"/>
        <c:axPos val="l"/>
        <c:majorGridlines>
          <c:spPr>
            <a:ln cap="rnd" w="12600">
              <a:solidFill>
                <a:srgbClr val="8b8b8b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cap="rnd" w="1260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Trebuchet MS"/>
                <a:ea typeface="DejaVu Sans"/>
              </a:defRPr>
            </a:pPr>
          </a:p>
        </c:txPr>
        <c:crossAx val="8229057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solidFill>
        <a:srgbClr val="00b050"/>
      </a:solidFill>
      <a:round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% ВЫПОЛНЕНИЯ ПЛАНА </c:v>
                </c:pt>
              </c:strCache>
            </c:strRef>
          </c:tx>
          <c:spPr>
            <a:solidFill>
              <a:srgbClr val="00b0f0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c00000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00b0f0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400" spc="-1" strike="noStrike">
                      <a:solidFill>
                        <a:srgbClr val="0070c0"/>
                      </a:solidFill>
                      <a:latin typeface="Trebuchet MS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400" spc="-1" strike="noStrike">
                      <a:solidFill>
                        <a:srgbClr val="c00000"/>
                      </a:solidFill>
                      <a:latin typeface="Trebuchet MS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400" spc="-1" strike="noStrike">
                    <a:solidFill>
                      <a:srgbClr val="404040"/>
                    </a:solidFill>
                    <a:latin typeface="Trebuchet MS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95</c:v>
                </c:pt>
                <c:pt idx="1">
                  <c:v>94</c:v>
                </c:pt>
              </c:numCache>
            </c:numRef>
          </c:val>
        </c:ser>
        <c:gapWidth val="219"/>
        <c:overlap val="-27"/>
        <c:axId val="10769649"/>
        <c:axId val="40929558"/>
      </c:barChart>
      <c:catAx>
        <c:axId val="1076964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000000"/>
                </a:solidFill>
                <a:latin typeface="Trebuchet MS"/>
                <a:ea typeface="DejaVu Sans"/>
              </a:defRPr>
            </a:pPr>
          </a:p>
        </c:txPr>
        <c:crossAx val="40929558"/>
        <c:crosses val="autoZero"/>
        <c:auto val="1"/>
        <c:lblAlgn val="ctr"/>
        <c:lblOffset val="100"/>
        <c:noMultiLvlLbl val="0"/>
      </c:catAx>
      <c:valAx>
        <c:axId val="40929558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cap="rnd" w="12600">
            <a:solidFill>
              <a:srgbClr val="00b050"/>
            </a:solidFill>
            <a:round/>
          </a:ln>
        </c:spPr>
        <c:txPr>
          <a:bodyPr/>
          <a:lstStyle/>
          <a:p>
            <a:pPr>
              <a:defRPr b="1" sz="1200" spc="-1" strike="noStrike">
                <a:solidFill>
                  <a:srgbClr val="595959"/>
                </a:solidFill>
                <a:latin typeface="Trebuchet MS"/>
                <a:ea typeface="DejaVu Sans"/>
              </a:defRPr>
            </a:pPr>
          </a:p>
        </c:txPr>
        <c:crossAx val="10769649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solidFill>
        <a:srgbClr val="00b050"/>
      </a:solidFill>
      <a:round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6"/>
          <p:cNvGrpSpPr/>
          <p:nvPr/>
        </p:nvGrpSpPr>
        <p:grpSpPr>
          <a:xfrm>
            <a:off x="0" y="-8640"/>
            <a:ext cx="12191040" cy="6866640"/>
            <a:chOff x="0" y="-8640"/>
            <a:chExt cx="12191040" cy="6866640"/>
          </a:xfrm>
        </p:grpSpPr>
        <p:sp>
          <p:nvSpPr>
            <p:cNvPr id="1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525">
              <a:solidFill>
                <a:srgbClr val="bfbfb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525">
              <a:solidFill>
                <a:srgbClr val="d9d9d9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Rectangle 23"/>
            <p:cNvSpPr/>
            <p:nvPr/>
          </p:nvSpPr>
          <p:spPr>
            <a:xfrm>
              <a:off x="9181440" y="-8640"/>
              <a:ext cx="3006360" cy="68655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Rectangle 25"/>
            <p:cNvSpPr/>
            <p:nvPr/>
          </p:nvSpPr>
          <p:spPr>
            <a:xfrm>
              <a:off x="9603360" y="-8640"/>
              <a:ext cx="2587320" cy="68655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Isosceles Triangle 23"/>
            <p:cNvSpPr/>
            <p:nvPr/>
          </p:nvSpPr>
          <p:spPr>
            <a:xfrm>
              <a:off x="8932320" y="3048120"/>
              <a:ext cx="3258720" cy="38088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Rectangle 27"/>
            <p:cNvSpPr/>
            <p:nvPr/>
          </p:nvSpPr>
          <p:spPr>
            <a:xfrm>
              <a:off x="9334440" y="-8640"/>
              <a:ext cx="2853360" cy="68655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Rectangle 28"/>
            <p:cNvSpPr/>
            <p:nvPr/>
          </p:nvSpPr>
          <p:spPr>
            <a:xfrm>
              <a:off x="10898640" y="-8640"/>
              <a:ext cx="1289160" cy="68655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Rectangle 29"/>
            <p:cNvSpPr/>
            <p:nvPr/>
          </p:nvSpPr>
          <p:spPr>
            <a:xfrm>
              <a:off x="10938960" y="-8640"/>
              <a:ext cx="1248840" cy="68655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Isosceles Triangle 27"/>
            <p:cNvSpPr/>
            <p:nvPr/>
          </p:nvSpPr>
          <p:spPr>
            <a:xfrm>
              <a:off x="10371600" y="3589920"/>
              <a:ext cx="1816200" cy="3267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Isosceles Triangle 28"/>
            <p:cNvSpPr/>
            <p:nvPr/>
          </p:nvSpPr>
          <p:spPr>
            <a:xfrm>
              <a:off x="0" y="4013280"/>
              <a:ext cx="447480" cy="284364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6"/>
          <p:cNvGrpSpPr/>
          <p:nvPr/>
        </p:nvGrpSpPr>
        <p:grpSpPr>
          <a:xfrm>
            <a:off x="1080" y="-8640"/>
            <a:ext cx="12189960" cy="6866640"/>
            <a:chOff x="1080" y="-8640"/>
            <a:chExt cx="12189960" cy="6866640"/>
          </a:xfrm>
        </p:grpSpPr>
        <p:sp>
          <p:nvSpPr>
            <p:cNvPr id="12" name="Straight Connector 31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525">
              <a:solidFill>
                <a:srgbClr val="bfbfb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525">
              <a:solidFill>
                <a:srgbClr val="d9d9d9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Rectangle 23"/>
            <p:cNvSpPr/>
            <p:nvPr/>
          </p:nvSpPr>
          <p:spPr>
            <a:xfrm>
              <a:off x="9181440" y="-8640"/>
              <a:ext cx="3006360" cy="68655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Rectangle 25"/>
            <p:cNvSpPr/>
            <p:nvPr/>
          </p:nvSpPr>
          <p:spPr>
            <a:xfrm>
              <a:off x="9603360" y="-8640"/>
              <a:ext cx="2587320" cy="68655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Isosceles Triangle 26"/>
            <p:cNvSpPr/>
            <p:nvPr/>
          </p:nvSpPr>
          <p:spPr>
            <a:xfrm>
              <a:off x="8932320" y="3048120"/>
              <a:ext cx="3258720" cy="38088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Rectangle 27"/>
            <p:cNvSpPr/>
            <p:nvPr/>
          </p:nvSpPr>
          <p:spPr>
            <a:xfrm>
              <a:off x="9334440" y="-8640"/>
              <a:ext cx="2853360" cy="68655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Rectangle 28"/>
            <p:cNvSpPr/>
            <p:nvPr/>
          </p:nvSpPr>
          <p:spPr>
            <a:xfrm>
              <a:off x="10898640" y="-8640"/>
              <a:ext cx="1289160" cy="68655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Rectangle 29"/>
            <p:cNvSpPr/>
            <p:nvPr/>
          </p:nvSpPr>
          <p:spPr>
            <a:xfrm>
              <a:off x="10938960" y="-8640"/>
              <a:ext cx="1248840" cy="68655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Isosceles Triangle 30"/>
            <p:cNvSpPr/>
            <p:nvPr/>
          </p:nvSpPr>
          <p:spPr>
            <a:xfrm>
              <a:off x="10371600" y="3589920"/>
              <a:ext cx="1816200" cy="3267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Isosceles Triangle 18"/>
            <p:cNvSpPr/>
            <p:nvPr/>
          </p:nvSpPr>
          <p:spPr>
            <a:xfrm rot="10800000">
              <a:off x="1080" y="1080"/>
              <a:ext cx="841680" cy="5664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</a:t>
            </a:r>
            <a:r>
              <a:rPr b="0" lang="ru-RU" sz="1800" spc="-1" strike="noStrike">
                <a:latin typeface="Arial"/>
              </a:rPr>
              <a:t>заглавия щёлкните </a:t>
            </a:r>
            <a:r>
              <a:rPr b="0" lang="ru-RU" sz="1800" spc="-1" strike="noStrike">
                <a:latin typeface="Arial"/>
              </a:rPr>
              <a:t>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6"/>
          <p:cNvGrpSpPr/>
          <p:nvPr/>
        </p:nvGrpSpPr>
        <p:grpSpPr>
          <a:xfrm>
            <a:off x="0" y="-8640"/>
            <a:ext cx="12191040" cy="6866640"/>
            <a:chOff x="0" y="-8640"/>
            <a:chExt cx="12191040" cy="6866640"/>
          </a:xfrm>
        </p:grpSpPr>
        <p:sp>
          <p:nvSpPr>
            <p:cNvPr id="61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525">
              <a:solidFill>
                <a:srgbClr val="bfbfb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2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525">
              <a:solidFill>
                <a:srgbClr val="d9d9d9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3" name="Rectangle 23"/>
            <p:cNvSpPr/>
            <p:nvPr/>
          </p:nvSpPr>
          <p:spPr>
            <a:xfrm>
              <a:off x="9181440" y="-8640"/>
              <a:ext cx="3006360" cy="68655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4" name="Rectangle 25"/>
            <p:cNvSpPr/>
            <p:nvPr/>
          </p:nvSpPr>
          <p:spPr>
            <a:xfrm>
              <a:off x="9603360" y="-8640"/>
              <a:ext cx="2587320" cy="68655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5" name="Isosceles Triangle 23"/>
            <p:cNvSpPr/>
            <p:nvPr/>
          </p:nvSpPr>
          <p:spPr>
            <a:xfrm>
              <a:off x="8932320" y="3048120"/>
              <a:ext cx="3258720" cy="38088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6" name="Rectangle 27"/>
            <p:cNvSpPr/>
            <p:nvPr/>
          </p:nvSpPr>
          <p:spPr>
            <a:xfrm>
              <a:off x="9334440" y="-8640"/>
              <a:ext cx="2853360" cy="68655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Rectangle 28"/>
            <p:cNvSpPr/>
            <p:nvPr/>
          </p:nvSpPr>
          <p:spPr>
            <a:xfrm>
              <a:off x="10898640" y="-8640"/>
              <a:ext cx="1289160" cy="68655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Rectangle 29"/>
            <p:cNvSpPr/>
            <p:nvPr/>
          </p:nvSpPr>
          <p:spPr>
            <a:xfrm>
              <a:off x="10938960" y="-8640"/>
              <a:ext cx="1248840" cy="68655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Isosceles Triangle 27"/>
            <p:cNvSpPr/>
            <p:nvPr/>
          </p:nvSpPr>
          <p:spPr>
            <a:xfrm>
              <a:off x="10371600" y="3589920"/>
              <a:ext cx="1816200" cy="3267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Isosceles Triangle 28"/>
            <p:cNvSpPr/>
            <p:nvPr/>
          </p:nvSpPr>
          <p:spPr>
            <a:xfrm>
              <a:off x="0" y="4013280"/>
              <a:ext cx="447480" cy="284364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</a:t>
            </a:r>
            <a:r>
              <a:rPr b="0" lang="ru-RU" sz="4400" spc="-1" strike="noStrike">
                <a:latin typeface="Arial"/>
              </a:rPr>
              <a:t>правки </a:t>
            </a:r>
            <a:r>
              <a:rPr b="0" lang="ru-RU" sz="4400" spc="-1" strike="noStrike">
                <a:latin typeface="Arial"/>
              </a:rPr>
              <a:t>текста </a:t>
            </a:r>
            <a:r>
              <a:rPr b="0" lang="ru-RU" sz="4400" spc="-1" strike="noStrike">
                <a:latin typeface="Arial"/>
              </a:rPr>
              <a:t>заглавия </a:t>
            </a:r>
            <a:r>
              <a:rPr b="0" lang="ru-RU" sz="4400" spc="-1" strike="noStrike">
                <a:latin typeface="Arial"/>
              </a:rPr>
              <a:t>щёлкнит</a:t>
            </a:r>
            <a:r>
              <a:rPr b="0" lang="ru-RU" sz="4400" spc="-1" strike="noStrike">
                <a:latin typeface="Arial"/>
              </a:rPr>
              <a:t>е </a:t>
            </a:r>
            <a:r>
              <a:rPr b="0" lang="ru-RU" sz="4400" spc="-1" strike="noStrike">
                <a:latin typeface="Arial"/>
              </a:rPr>
              <a:t>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6"/>
          <p:cNvGrpSpPr/>
          <p:nvPr/>
        </p:nvGrpSpPr>
        <p:grpSpPr>
          <a:xfrm>
            <a:off x="0" y="-8640"/>
            <a:ext cx="12191040" cy="6866640"/>
            <a:chOff x="0" y="-8640"/>
            <a:chExt cx="12191040" cy="6866640"/>
          </a:xfrm>
        </p:grpSpPr>
        <p:sp>
          <p:nvSpPr>
            <p:cNvPr id="110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525">
              <a:solidFill>
                <a:srgbClr val="bfbfb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1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525">
              <a:solidFill>
                <a:srgbClr val="d9d9d9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2" name="Rectangle 23"/>
            <p:cNvSpPr/>
            <p:nvPr/>
          </p:nvSpPr>
          <p:spPr>
            <a:xfrm>
              <a:off x="9181440" y="-8640"/>
              <a:ext cx="3006360" cy="68655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3" name="Rectangle 25"/>
            <p:cNvSpPr/>
            <p:nvPr/>
          </p:nvSpPr>
          <p:spPr>
            <a:xfrm>
              <a:off x="9603360" y="-8640"/>
              <a:ext cx="2587320" cy="68655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4" name="Isosceles Triangle 23"/>
            <p:cNvSpPr/>
            <p:nvPr/>
          </p:nvSpPr>
          <p:spPr>
            <a:xfrm>
              <a:off x="8932320" y="3048120"/>
              <a:ext cx="3258720" cy="38088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5" name="Rectangle 27"/>
            <p:cNvSpPr/>
            <p:nvPr/>
          </p:nvSpPr>
          <p:spPr>
            <a:xfrm>
              <a:off x="9334440" y="-8640"/>
              <a:ext cx="2853360" cy="68655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6" name="Rectangle 28"/>
            <p:cNvSpPr/>
            <p:nvPr/>
          </p:nvSpPr>
          <p:spPr>
            <a:xfrm>
              <a:off x="10898640" y="-8640"/>
              <a:ext cx="1289160" cy="68655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7" name="Rectangle 29"/>
            <p:cNvSpPr/>
            <p:nvPr/>
          </p:nvSpPr>
          <p:spPr>
            <a:xfrm>
              <a:off x="10938960" y="-8640"/>
              <a:ext cx="1248840" cy="68655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8" name="Isosceles Triangle 27"/>
            <p:cNvSpPr/>
            <p:nvPr/>
          </p:nvSpPr>
          <p:spPr>
            <a:xfrm>
              <a:off x="10371600" y="3589920"/>
              <a:ext cx="1816200" cy="3267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9" name="Isosceles Triangle 28"/>
            <p:cNvSpPr/>
            <p:nvPr/>
          </p:nvSpPr>
          <p:spPr>
            <a:xfrm>
              <a:off x="0" y="4013280"/>
              <a:ext cx="447480" cy="284364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</a:t>
            </a:r>
            <a:r>
              <a:rPr b="0" lang="ru-RU" sz="4400" spc="-1" strike="noStrike">
                <a:latin typeface="Arial"/>
              </a:rPr>
              <a:t>правки </a:t>
            </a:r>
            <a:r>
              <a:rPr b="0" lang="ru-RU" sz="4400" spc="-1" strike="noStrike">
                <a:latin typeface="Arial"/>
              </a:rPr>
              <a:t>текста </a:t>
            </a:r>
            <a:r>
              <a:rPr b="0" lang="ru-RU" sz="4400" spc="-1" strike="noStrike">
                <a:latin typeface="Arial"/>
              </a:rPr>
              <a:t>заглавия </a:t>
            </a:r>
            <a:r>
              <a:rPr b="0" lang="ru-RU" sz="4400" spc="-1" strike="noStrike">
                <a:latin typeface="Arial"/>
              </a:rPr>
              <a:t>щёлкнит</a:t>
            </a:r>
            <a:r>
              <a:rPr b="0" lang="ru-RU" sz="4400" spc="-1" strike="noStrike">
                <a:latin typeface="Arial"/>
              </a:rPr>
              <a:t>е </a:t>
            </a:r>
            <a:r>
              <a:rPr b="0" lang="ru-RU" sz="4400" spc="-1" strike="noStrike">
                <a:latin typeface="Arial"/>
              </a:rPr>
              <a:t>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6"/>
          <p:cNvGrpSpPr/>
          <p:nvPr/>
        </p:nvGrpSpPr>
        <p:grpSpPr>
          <a:xfrm>
            <a:off x="0" y="-8640"/>
            <a:ext cx="12191040" cy="6866640"/>
            <a:chOff x="0" y="-8640"/>
            <a:chExt cx="12191040" cy="6866640"/>
          </a:xfrm>
        </p:grpSpPr>
        <p:sp>
          <p:nvSpPr>
            <p:cNvPr id="159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525">
              <a:solidFill>
                <a:srgbClr val="bfbfb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60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525">
              <a:solidFill>
                <a:srgbClr val="d9d9d9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61" name="Rectangle 23"/>
            <p:cNvSpPr/>
            <p:nvPr/>
          </p:nvSpPr>
          <p:spPr>
            <a:xfrm>
              <a:off x="9181440" y="-8640"/>
              <a:ext cx="3006360" cy="68655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2" name="Rectangle 25"/>
            <p:cNvSpPr/>
            <p:nvPr/>
          </p:nvSpPr>
          <p:spPr>
            <a:xfrm>
              <a:off x="9603360" y="-8640"/>
              <a:ext cx="2587320" cy="68655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3" name="Isosceles Triangle 23"/>
            <p:cNvSpPr/>
            <p:nvPr/>
          </p:nvSpPr>
          <p:spPr>
            <a:xfrm>
              <a:off x="8932320" y="3048120"/>
              <a:ext cx="3258720" cy="38088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4" name="Rectangle 27"/>
            <p:cNvSpPr/>
            <p:nvPr/>
          </p:nvSpPr>
          <p:spPr>
            <a:xfrm>
              <a:off x="9334440" y="-8640"/>
              <a:ext cx="2853360" cy="68655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5" name="Rectangle 28"/>
            <p:cNvSpPr/>
            <p:nvPr/>
          </p:nvSpPr>
          <p:spPr>
            <a:xfrm>
              <a:off x="10898640" y="-8640"/>
              <a:ext cx="1289160" cy="68655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6" name="Rectangle 29"/>
            <p:cNvSpPr/>
            <p:nvPr/>
          </p:nvSpPr>
          <p:spPr>
            <a:xfrm>
              <a:off x="10938960" y="-8640"/>
              <a:ext cx="1248840" cy="68655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7" name="Isosceles Triangle 27"/>
            <p:cNvSpPr/>
            <p:nvPr/>
          </p:nvSpPr>
          <p:spPr>
            <a:xfrm>
              <a:off x="10371600" y="3589920"/>
              <a:ext cx="1816200" cy="3267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8" name="Isosceles Triangle 28"/>
            <p:cNvSpPr/>
            <p:nvPr/>
          </p:nvSpPr>
          <p:spPr>
            <a:xfrm>
              <a:off x="0" y="4013280"/>
              <a:ext cx="447480" cy="284364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</a:t>
            </a:r>
            <a:r>
              <a:rPr b="0" lang="ru-RU" sz="1800" spc="-1" strike="noStrike">
                <a:latin typeface="Arial"/>
              </a:rPr>
              <a:t>заглавия щёлкните </a:t>
            </a:r>
            <a:r>
              <a:rPr b="0" lang="ru-RU" sz="1800" spc="-1" strike="noStrike">
                <a:latin typeface="Arial"/>
              </a:rPr>
              <a:t>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oup 6"/>
          <p:cNvGrpSpPr/>
          <p:nvPr/>
        </p:nvGrpSpPr>
        <p:grpSpPr>
          <a:xfrm>
            <a:off x="0" y="-8640"/>
            <a:ext cx="12191040" cy="6866640"/>
            <a:chOff x="0" y="-8640"/>
            <a:chExt cx="12191040" cy="6866640"/>
          </a:xfrm>
        </p:grpSpPr>
        <p:sp>
          <p:nvSpPr>
            <p:cNvPr id="209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525">
              <a:solidFill>
                <a:srgbClr val="bfbfb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10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525">
              <a:solidFill>
                <a:srgbClr val="d9d9d9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11" name="Rectangle 23"/>
            <p:cNvSpPr/>
            <p:nvPr/>
          </p:nvSpPr>
          <p:spPr>
            <a:xfrm>
              <a:off x="9181440" y="-8640"/>
              <a:ext cx="3006360" cy="68655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2" name="Rectangle 25"/>
            <p:cNvSpPr/>
            <p:nvPr/>
          </p:nvSpPr>
          <p:spPr>
            <a:xfrm>
              <a:off x="9603360" y="-8640"/>
              <a:ext cx="2587320" cy="68655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3" name="Isosceles Triangle 23"/>
            <p:cNvSpPr/>
            <p:nvPr/>
          </p:nvSpPr>
          <p:spPr>
            <a:xfrm>
              <a:off x="8932320" y="3048120"/>
              <a:ext cx="3258720" cy="38088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4" name="Rectangle 27"/>
            <p:cNvSpPr/>
            <p:nvPr/>
          </p:nvSpPr>
          <p:spPr>
            <a:xfrm>
              <a:off x="9334440" y="-8640"/>
              <a:ext cx="2853360" cy="68655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5" name="Rectangle 28"/>
            <p:cNvSpPr/>
            <p:nvPr/>
          </p:nvSpPr>
          <p:spPr>
            <a:xfrm>
              <a:off x="10898640" y="-8640"/>
              <a:ext cx="1289160" cy="68655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6" name="Rectangle 29"/>
            <p:cNvSpPr/>
            <p:nvPr/>
          </p:nvSpPr>
          <p:spPr>
            <a:xfrm>
              <a:off x="10938960" y="-8640"/>
              <a:ext cx="1248840" cy="68655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7" name="Isosceles Triangle 27"/>
            <p:cNvSpPr/>
            <p:nvPr/>
          </p:nvSpPr>
          <p:spPr>
            <a:xfrm>
              <a:off x="10371600" y="3589920"/>
              <a:ext cx="1816200" cy="3267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8" name="Isosceles Triangle 28"/>
            <p:cNvSpPr/>
            <p:nvPr/>
          </p:nvSpPr>
          <p:spPr>
            <a:xfrm>
              <a:off x="0" y="4013280"/>
              <a:ext cx="447480" cy="284364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</a:t>
            </a:r>
            <a:r>
              <a:rPr b="0" lang="ru-RU" sz="1800" spc="-1" strike="noStrike">
                <a:latin typeface="Arial"/>
              </a:rPr>
              <a:t>заглавия щёлкните </a:t>
            </a:r>
            <a:r>
              <a:rPr b="0" lang="ru-RU" sz="1800" spc="-1" strike="noStrike">
                <a:latin typeface="Arial"/>
              </a:rPr>
              <a:t>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roup 6"/>
          <p:cNvGrpSpPr/>
          <p:nvPr/>
        </p:nvGrpSpPr>
        <p:grpSpPr>
          <a:xfrm>
            <a:off x="0" y="-8640"/>
            <a:ext cx="12191040" cy="6866640"/>
            <a:chOff x="0" y="-8640"/>
            <a:chExt cx="12191040" cy="6866640"/>
          </a:xfrm>
        </p:grpSpPr>
        <p:sp>
          <p:nvSpPr>
            <p:cNvPr id="258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525">
              <a:solidFill>
                <a:srgbClr val="bfbfb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59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525">
              <a:solidFill>
                <a:srgbClr val="d9d9d9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60" name="Rectangle 23"/>
            <p:cNvSpPr/>
            <p:nvPr/>
          </p:nvSpPr>
          <p:spPr>
            <a:xfrm>
              <a:off x="9181440" y="-8640"/>
              <a:ext cx="3006360" cy="68655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61" name="Rectangle 25"/>
            <p:cNvSpPr/>
            <p:nvPr/>
          </p:nvSpPr>
          <p:spPr>
            <a:xfrm>
              <a:off x="9603360" y="-8640"/>
              <a:ext cx="2587320" cy="68655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62" name="Isosceles Triangle 23"/>
            <p:cNvSpPr/>
            <p:nvPr/>
          </p:nvSpPr>
          <p:spPr>
            <a:xfrm>
              <a:off x="8932320" y="3048120"/>
              <a:ext cx="3258720" cy="38088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63" name="Rectangle 27"/>
            <p:cNvSpPr/>
            <p:nvPr/>
          </p:nvSpPr>
          <p:spPr>
            <a:xfrm>
              <a:off x="9334440" y="-8640"/>
              <a:ext cx="2853360" cy="68655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64" name="Rectangle 28"/>
            <p:cNvSpPr/>
            <p:nvPr/>
          </p:nvSpPr>
          <p:spPr>
            <a:xfrm>
              <a:off x="10898640" y="-8640"/>
              <a:ext cx="1289160" cy="68655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65" name="Rectangle 29"/>
            <p:cNvSpPr/>
            <p:nvPr/>
          </p:nvSpPr>
          <p:spPr>
            <a:xfrm>
              <a:off x="10938960" y="-8640"/>
              <a:ext cx="1248840" cy="68655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66" name="Isosceles Triangle 27"/>
            <p:cNvSpPr/>
            <p:nvPr/>
          </p:nvSpPr>
          <p:spPr>
            <a:xfrm>
              <a:off x="10371600" y="3589920"/>
              <a:ext cx="1816200" cy="3267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67" name="Isosceles Triangle 28"/>
            <p:cNvSpPr/>
            <p:nvPr/>
          </p:nvSpPr>
          <p:spPr>
            <a:xfrm>
              <a:off x="0" y="4013280"/>
              <a:ext cx="447480" cy="284364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</a:t>
            </a:r>
            <a:r>
              <a:rPr b="0" lang="ru-RU" sz="4400" spc="-1" strike="noStrike">
                <a:latin typeface="Arial"/>
              </a:rPr>
              <a:t>правки </a:t>
            </a:r>
            <a:r>
              <a:rPr b="0" lang="ru-RU" sz="4400" spc="-1" strike="noStrike">
                <a:latin typeface="Arial"/>
              </a:rPr>
              <a:t>текста </a:t>
            </a:r>
            <a:r>
              <a:rPr b="0" lang="ru-RU" sz="4400" spc="-1" strike="noStrike">
                <a:latin typeface="Arial"/>
              </a:rPr>
              <a:t>заглавия </a:t>
            </a:r>
            <a:r>
              <a:rPr b="0" lang="ru-RU" sz="4400" spc="-1" strike="noStrike">
                <a:latin typeface="Arial"/>
              </a:rPr>
              <a:t>щёлкнит</a:t>
            </a:r>
            <a:r>
              <a:rPr b="0" lang="ru-RU" sz="4400" spc="-1" strike="noStrike">
                <a:latin typeface="Arial"/>
              </a:rPr>
              <a:t>е </a:t>
            </a:r>
            <a:r>
              <a:rPr b="0" lang="ru-RU" sz="4400" spc="-1" strike="noStrike">
                <a:latin typeface="Arial"/>
              </a:rPr>
              <a:t>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chart" Target="../charts/chart4.xml"/><Relationship Id="rId3" Type="http://schemas.openxmlformats.org/officeDocument/2006/relationships/slideLayout" Target="../slideLayouts/slideLayout40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chart" Target="../charts/chart5.xml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chart" Target="../charts/chart6.xml"/><Relationship Id="rId2" Type="http://schemas.openxmlformats.org/officeDocument/2006/relationships/slideLayout" Target="../slideLayouts/slideLayout6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chart" Target="../charts/chart7.xml"/><Relationship Id="rId2" Type="http://schemas.openxmlformats.org/officeDocument/2006/relationships/slideLayout" Target="../slideLayouts/slideLayout5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chart" Target="../charts/chart8.xml"/><Relationship Id="rId2" Type="http://schemas.openxmlformats.org/officeDocument/2006/relationships/chart" Target="../charts/chart9.xml"/><Relationship Id="rId3" Type="http://schemas.openxmlformats.org/officeDocument/2006/relationships/slideLayout" Target="../slideLayouts/slideLayout40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chart" Target="../charts/chart10.xml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chart" Target="../charts/chart11.xml"/><Relationship Id="rId2" Type="http://schemas.openxmlformats.org/officeDocument/2006/relationships/slideLayout" Target="../slideLayouts/slideLayout5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chart" Target="../charts/chart12.xml"/><Relationship Id="rId2" Type="http://schemas.openxmlformats.org/officeDocument/2006/relationships/chart" Target="../charts/chart13.xml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Заголовок 1"/>
          <p:cNvSpPr/>
          <p:nvPr/>
        </p:nvSpPr>
        <p:spPr>
          <a:xfrm>
            <a:off x="762840" y="1622160"/>
            <a:ext cx="9496800" cy="431892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spcAft>
                <a:spcPts val="2401"/>
              </a:spcAft>
            </a:pPr>
            <a:br/>
            <a:br/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Государственное бюджетное учреждение здравоохранения города Москвы «Детская городская поликлиника № 7 Департамента здравоохранения города Москвы»</a:t>
            </a:r>
            <a:br/>
            <a:br/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и.о. главного врача Д.Г. Дегтярева</a:t>
            </a:r>
            <a:br/>
            <a:br/>
            <a:br/>
            <a:endParaRPr b="0" lang="ru-RU" sz="2800" spc="-1" strike="noStrike">
              <a:latin typeface="Arial"/>
            </a:endParaRPr>
          </a:p>
        </p:txBody>
      </p:sp>
      <p:sp>
        <p:nvSpPr>
          <p:cNvPr id="307" name="Подзаголовок 2"/>
          <p:cNvSpPr/>
          <p:nvPr/>
        </p:nvSpPr>
        <p:spPr>
          <a:xfrm>
            <a:off x="1541160" y="5791320"/>
            <a:ext cx="7765920" cy="15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308" name="Прямоугольник 3"/>
          <p:cNvSpPr/>
          <p:nvPr/>
        </p:nvSpPr>
        <p:spPr>
          <a:xfrm>
            <a:off x="688320" y="531000"/>
            <a:ext cx="8964360" cy="63828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rebuchet MS"/>
                <a:ea typeface="DejaVu Sans"/>
              </a:rPr>
              <a:t>Восточный административный округ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Заголовок 1"/>
          <p:cNvSpPr/>
          <p:nvPr/>
        </p:nvSpPr>
        <p:spPr>
          <a:xfrm>
            <a:off x="677160" y="137520"/>
            <a:ext cx="9537480" cy="98208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4000"/>
          </a:bodyPr>
          <a:p>
            <a:pPr algn="ctr">
              <a:lnSpc>
                <a:spcPct val="100000"/>
              </a:lnSpc>
            </a:pPr>
            <a:r>
              <a:rPr b="1" lang="ru-RU" sz="3100" spc="-1" strike="noStrike">
                <a:solidFill>
                  <a:srgbClr val="000000"/>
                </a:solidFill>
                <a:latin typeface="Trebuchet MS"/>
                <a:ea typeface="DejaVu Sans"/>
              </a:rPr>
              <a:t>Медицинская помощь </a:t>
            </a:r>
            <a:br/>
            <a:r>
              <a:rPr b="1" lang="ru-RU" sz="3100" spc="-1" strike="noStrike">
                <a:solidFill>
                  <a:srgbClr val="000000"/>
                </a:solidFill>
                <a:latin typeface="Trebuchet MS"/>
                <a:ea typeface="DejaVu Sans"/>
              </a:rPr>
              <a:t>детскому населению района НОВОГИРЕЕВО </a:t>
            </a:r>
            <a:endParaRPr b="0" lang="ru-RU" sz="3100" spc="-1" strike="noStrike">
              <a:latin typeface="Arial"/>
            </a:endParaRPr>
          </a:p>
        </p:txBody>
      </p:sp>
      <p:sp>
        <p:nvSpPr>
          <p:cNvPr id="327" name="Объект 2"/>
          <p:cNvSpPr/>
          <p:nvPr/>
        </p:nvSpPr>
        <p:spPr>
          <a:xfrm>
            <a:off x="677160" y="1121040"/>
            <a:ext cx="9881280" cy="573588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Медицинскую помощь детскому населению района НОВОГИРЕЕВО  оказывают сотрудники структурных подразделений ГБУЗ «ДГП № 7 ДЗМ»: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в филиале №2 (бывшая ДГП №14, ул. Союзный пр. 12А),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в филиале №3 (бывшая ДГП №31, Утренняя ул. 18А),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также медицинская помощь оказывается ещё в 2 филиалах ГБУЗ «ДГП №7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ДЗМ» и  головном учреждении 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Сотрудники филиалов №№ 2,3, также  оказывают медицинскую помощь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детскому населению районов Перово, Ивановское.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Доступность между головным зданием и филиалами составляет 10-25 минут на общественном транспорте, от 20-25 минут до 60 минут пешком.</a:t>
            </a:r>
            <a:endParaRPr b="0" lang="ru-RU" sz="2000" spc="-1" strike="noStrike">
              <a:latin typeface="Arial"/>
            </a:endParaRPr>
          </a:p>
          <a:p>
            <a:pPr marL="343080" indent="-342000" algn="just">
              <a:lnSpc>
                <a:spcPct val="100000"/>
              </a:lnSpc>
              <a:spcBef>
                <a:spcPts val="1001"/>
              </a:spcBef>
              <a:buClr>
                <a:srgbClr val="e6b91e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Кроме того, поликлиника осуществляет медицинское обслуживание  воспитанников  образовательных комплексов, расположенных в районе </a:t>
            </a:r>
            <a:r>
              <a:rPr b="0" lang="ru-RU" sz="1800" spc="-1" strike="noStrike">
                <a:solidFill>
                  <a:srgbClr val="404040"/>
                </a:solidFill>
                <a:latin typeface="Trebuchet MS"/>
                <a:ea typeface="Calibri"/>
              </a:rPr>
              <a:t>Новогиреево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 (это 29 медицинских кабинетов, расположенных в образовательных учреждениях).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Заголовок 1"/>
          <p:cNvSpPr/>
          <p:nvPr/>
        </p:nvSpPr>
        <p:spPr>
          <a:xfrm>
            <a:off x="677160" y="609480"/>
            <a:ext cx="9745920" cy="131976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5000"/>
          </a:bodyPr>
          <a:p>
            <a:pPr algn="ctr">
              <a:lnSpc>
                <a:spcPct val="100000"/>
              </a:lnSpc>
            </a:pPr>
            <a:r>
              <a:rPr b="1" lang="ru-RU" sz="3100" spc="-1" strike="noStrike">
                <a:solidFill>
                  <a:srgbClr val="000000"/>
                </a:solidFill>
                <a:latin typeface="Trebuchet MS"/>
                <a:ea typeface="DejaVu Sans"/>
              </a:rPr>
              <a:t>Укомплектованность  кадрами филиалов  №3 и №2 ГБУЗ «ДГП №7 ДЗМ» в 2025 году</a:t>
            </a:r>
            <a:br/>
            <a:endParaRPr b="0" lang="ru-RU" sz="3100" spc="-1" strike="noStrike">
              <a:latin typeface="Arial"/>
            </a:endParaRPr>
          </a:p>
        </p:txBody>
      </p:sp>
      <p:graphicFrame>
        <p:nvGraphicFramePr>
          <p:cNvPr id="329" name="Объект 3"/>
          <p:cNvGraphicFramePr/>
          <p:nvPr/>
        </p:nvGraphicFramePr>
        <p:xfrm>
          <a:off x="677160" y="1970280"/>
          <a:ext cx="9746280" cy="3953160"/>
        </p:xfrm>
        <a:graphic>
          <a:graphicData uri="http://schemas.openxmlformats.org/drawingml/2006/table">
            <a:tbl>
              <a:tblPr/>
              <a:tblGrid>
                <a:gridCol w="2109240"/>
                <a:gridCol w="1549800"/>
                <a:gridCol w="1228320"/>
                <a:gridCol w="1320840"/>
                <a:gridCol w="1508400"/>
                <a:gridCol w="1036080"/>
                <a:gridCol w="993960"/>
              </a:tblGrid>
              <a:tr h="2991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gridSpan="3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3f7819"/>
                          </a:solidFill>
                          <a:latin typeface="Trebuchet MS"/>
                        </a:rPr>
                        <a:t>ФИЛИАЛ №3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3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3f7819"/>
                          </a:solidFill>
                          <a:latin typeface="Trebuchet MS"/>
                        </a:rPr>
                        <a:t> </a:t>
                      </a:r>
                      <a:r>
                        <a:rPr b="1" lang="ru-RU" sz="2000" spc="-1" strike="noStrike">
                          <a:solidFill>
                            <a:srgbClr val="3f7819"/>
                          </a:solidFill>
                          <a:latin typeface="Trebuchet MS"/>
                        </a:rPr>
                        <a:t>ФИЛИАЛ №2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6278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количество сотрудников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%  укомплектованности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количество сотрудников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%  укомплектованности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278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фактическое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по штату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фактическое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по штату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</a:tr>
              <a:tr h="8049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Количество сотрудников ВСЕГО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90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93,7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94,5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80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80,79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90,4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03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Из них врачи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37,25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100,0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87,1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066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Из них средний медперсонал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46,0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89,1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41,5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92,7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367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Из них прочие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10,12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98,8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8,29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91,1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Заголовок 3"/>
          <p:cNvSpPr/>
          <p:nvPr/>
        </p:nvSpPr>
        <p:spPr>
          <a:xfrm>
            <a:off x="677160" y="165600"/>
            <a:ext cx="9048960" cy="128772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Укомплектованность кадрами </a:t>
            </a:r>
            <a:br/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филиалов  № 3, №2  ГБУЗ «ДГП №7 ДЗМ»</a:t>
            </a:r>
            <a:br/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%</a:t>
            </a:r>
            <a:br/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331" name="Объект 5"/>
          <p:cNvGraphicFramePr/>
          <p:nvPr/>
        </p:nvGraphicFramePr>
        <p:xfrm>
          <a:off x="677880" y="1454400"/>
          <a:ext cx="9048600" cy="458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Заголовок 1"/>
          <p:cNvSpPr/>
          <p:nvPr/>
        </p:nvSpPr>
        <p:spPr>
          <a:xfrm>
            <a:off x="677160" y="275400"/>
            <a:ext cx="9527400" cy="94284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3f7819"/>
                </a:solidFill>
                <a:latin typeface="Trebuchet MS"/>
                <a:ea typeface="DejaVu Sans"/>
              </a:rPr>
              <a:t>Трехуровневая система оказания </a:t>
            </a:r>
            <a:br/>
            <a:r>
              <a:rPr b="1" lang="ru-RU" sz="2800" spc="-1" strike="noStrike">
                <a:solidFill>
                  <a:srgbClr val="3f7819"/>
                </a:solidFill>
                <a:latin typeface="Trebuchet MS"/>
                <a:ea typeface="DejaVu Sans"/>
              </a:rPr>
              <a:t>медицинской помощи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333" name="Прямоугольник 2"/>
          <p:cNvSpPr/>
          <p:nvPr/>
        </p:nvSpPr>
        <p:spPr>
          <a:xfrm>
            <a:off x="353880" y="1661760"/>
            <a:ext cx="9850680" cy="533484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В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ФИЛИАЛАХ № 2 И №3 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Times New Roman"/>
              </a:rPr>
              <a:t>медицинскую помощь осуществляют сотрудники педиатрического отделения,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 в состав входят соответственно </a:t>
            </a:r>
            <a:r>
              <a:rPr b="0" lang="ru-RU" sz="2400" spc="-1" strike="noStrike">
                <a:solidFill>
                  <a:srgbClr val="000000"/>
                </a:solidFill>
                <a:latin typeface="Trebuchet MS"/>
                <a:ea typeface="Calibri"/>
              </a:rPr>
              <a:t>11 и 13</a:t>
            </a:r>
            <a:r>
              <a:rPr b="1" lang="ru-RU" sz="2400" spc="-1" strike="noStrike">
                <a:solidFill>
                  <a:srgbClr val="000000"/>
                </a:solidFill>
                <a:latin typeface="Trebuchet MS"/>
                <a:ea typeface="Calibri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педиатрических участков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;</a:t>
            </a:r>
            <a:endParaRPr b="0" lang="ru-RU" sz="2000" spc="-1" strike="noStrike"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отделения оказания медицинской помощи несовершеннолетним в образовательных организациях; </a:t>
            </a:r>
            <a:endParaRPr b="0" lang="ru-RU" sz="2000" spc="-1" strike="noStrike"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кабинеты офтальмолога, невролога, хирурга, ортопеда, оториноларинголога, УЗИ, ЭКГ, проводится массаж.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Специализированная медицинская помощь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второго уровня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детям оказывают специалисты всех структурных подразделений ГБУЗ «ДГП №7 ДЗМ».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 </a:t>
            </a:r>
            <a:endParaRPr b="0" lang="ru-RU" sz="2000" spc="-1" strike="noStrike"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Для оказания медицинской помощи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третьего уровня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дети направляются согласно профилю заболевания в соответствии с маршрутизацией в детские стационары города Москвы.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Заголовок 1"/>
          <p:cNvSpPr/>
          <p:nvPr/>
        </p:nvSpPr>
        <p:spPr>
          <a:xfrm>
            <a:off x="677160" y="118080"/>
            <a:ext cx="9310320" cy="99180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Возрастной состав прикрепленного населения филиалов №3, №2 на 01.12.2025года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335" name="Таблица 2"/>
          <p:cNvGraphicFramePr/>
          <p:nvPr/>
        </p:nvGraphicFramePr>
        <p:xfrm>
          <a:off x="677160" y="1110960"/>
          <a:ext cx="9390240" cy="3374640"/>
        </p:xfrm>
        <a:graphic>
          <a:graphicData uri="http://schemas.openxmlformats.org/drawingml/2006/table">
            <a:tbl>
              <a:tblPr/>
              <a:tblGrid>
                <a:gridCol w="2343240"/>
                <a:gridCol w="1790280"/>
                <a:gridCol w="1842840"/>
                <a:gridCol w="1816560"/>
                <a:gridCol w="1597680"/>
              </a:tblGrid>
              <a:tr h="658440">
                <a:tc>
                  <a:txBody>
                    <a:bodyPr lIns="6840" rIns="68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Дети до 1 года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Дети от 1 года до 15 лет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Подростки 15-18 лет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ВСЕГО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1600">
                <a:tc>
                  <a:txBody>
                    <a:bodyPr lIns="6840" rIns="68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филиал №3 2024 г.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402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10587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2316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13304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6200">
                <a:tc>
                  <a:txBody>
                    <a:bodyPr lIns="6840" rIns="68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филиал №3 2025 г.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457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10201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2384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13042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2880">
                <a:tc>
                  <a:txBody>
                    <a:bodyPr lIns="6840" rIns="68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Филиал №2 2024г.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479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9728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1860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11767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38640">
                <a:tc>
                  <a:txBody>
                    <a:bodyPr lIns="6840" rIns="68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Филиал №2 2025г.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423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10096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1748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12267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8080">
                <a:tc>
                  <a:txBody>
                    <a:bodyPr lIns="6840" rIns="68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ИТОГО 2024г.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881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20315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4176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25071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9160">
                <a:tc>
                  <a:txBody>
                    <a:bodyPr lIns="6840" rIns="68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ИТОГО 2025г.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880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20297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4132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25309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36" name="Прямоугольник 3"/>
          <p:cNvSpPr/>
          <p:nvPr/>
        </p:nvSpPr>
        <p:spPr>
          <a:xfrm>
            <a:off x="677160" y="4601520"/>
            <a:ext cx="9468360" cy="191844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5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В 2025 отмечается сохранение уровня рождаемости,  коэффициент рождаемости остается высоким – 33 (по ГБУЗ «ДГП №7 ДЗМ – 36,5), одновременно сохраняется относительно большое число подростков, что в целом отражает демографические тенденции, происходящие в обществе</a:t>
            </a:r>
            <a:r>
              <a:rPr b="0" lang="ru-RU" sz="1800" spc="-1" strike="noStrike">
                <a:solidFill>
                  <a:srgbClr val="000000"/>
                </a:solidFill>
                <a:latin typeface="Trebuchet MS"/>
                <a:ea typeface="Calibri"/>
              </a:rPr>
              <a:t>.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 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Заголовок 2"/>
          <p:cNvSpPr/>
          <p:nvPr/>
        </p:nvSpPr>
        <p:spPr>
          <a:xfrm>
            <a:off x="677160" y="265320"/>
            <a:ext cx="9645480" cy="105084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45000"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rebuchet MS"/>
                <a:ea typeface="DejaVu Sans"/>
              </a:rPr>
              <a:t>Возрастной состав прикрепленного населения филиалов №3, №2 на 01.12.2025года</a:t>
            </a:r>
            <a:endParaRPr b="0" lang="ru-RU" sz="3600" spc="-1" strike="noStrike">
              <a:latin typeface="Arial"/>
            </a:endParaRPr>
          </a:p>
        </p:txBody>
      </p:sp>
      <p:graphicFrame>
        <p:nvGraphicFramePr>
          <p:cNvPr id="338" name="Объект 5"/>
          <p:cNvGraphicFramePr/>
          <p:nvPr/>
        </p:nvGraphicFramePr>
        <p:xfrm>
          <a:off x="677880" y="1406520"/>
          <a:ext cx="4777200" cy="463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39" name="Объект 6"/>
          <p:cNvGraphicFramePr/>
          <p:nvPr/>
        </p:nvGraphicFramePr>
        <p:xfrm>
          <a:off x="5614920" y="1406520"/>
          <a:ext cx="4707360" cy="463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Заголовок 1"/>
          <p:cNvSpPr/>
          <p:nvPr/>
        </p:nvSpPr>
        <p:spPr>
          <a:xfrm>
            <a:off x="677160" y="165600"/>
            <a:ext cx="10129320" cy="168840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2500" spc="-1" strike="noStrike">
                <a:solidFill>
                  <a:srgbClr val="000000"/>
                </a:solidFill>
                <a:latin typeface="Trebuchet MS"/>
                <a:ea typeface="DejaVu Sans"/>
              </a:rPr>
              <a:t>Организация работы в период действия режима повышенной готовности по профилактике гриппа, острых респираторных вирусных инфекций и новой коронавирусной инфекции в сезон 2025-2026 г.г. 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341" name="Прямоугольник 2"/>
          <p:cNvSpPr/>
          <p:nvPr/>
        </p:nvSpPr>
        <p:spPr>
          <a:xfrm>
            <a:off x="677160" y="1855080"/>
            <a:ext cx="10216080" cy="496836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В соответствии с Постановлением  Главного государственного санитарного врача Российской Федерации от</a:t>
            </a:r>
            <a:r>
              <a:rPr b="0" lang="ru-RU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08.07.2025 N 14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"О мероприятиях по профилактике гриппа, ОРВИ и новой коронавирусной инфекции(COVID-19)  в эпидемическом сезоне 2025-2026 годов«, других нормативных актов в ГБУЗ «ДГП №7 ДЗМ»  продолжал действовать регламент,  предусматривающий: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-использование индивидуальных средств защиты (маски);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-обеззараживание воздуха с использованием бактерицидных облучателей закрытого типа в присутствии пациентов: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-оказание  медицинской помощи высоко лихорадящим больным с респираторными симптомами на дому;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функционирование в каждом здании отделения ОРВИ  с отдельным входом, режимом работы с 08.00 до 20.00 в будние дни, (выходные с 9.00до 15.00), для проведения  приёма пациентов с симптомами респираторных заболеваний лёгкой степени;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Прием детей с симптомами высококонтагиозных заболеваний  в фильтр-боксе (отдельный вход). 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Заголовок 2"/>
          <p:cNvSpPr/>
          <p:nvPr/>
        </p:nvSpPr>
        <p:spPr>
          <a:xfrm>
            <a:off x="722520" y="261360"/>
            <a:ext cx="8550720" cy="101772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Заболеваемость детского населения </a:t>
            </a:r>
            <a:br/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ГБУЗ «ДГП №7 ДЗМ»  2023-2025 г.г. 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343" name="Объект 4"/>
          <p:cNvGraphicFramePr/>
          <p:nvPr/>
        </p:nvGraphicFramePr>
        <p:xfrm>
          <a:off x="677880" y="1280160"/>
          <a:ext cx="8595360" cy="4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Заголовок 6"/>
          <p:cNvSpPr/>
          <p:nvPr/>
        </p:nvSpPr>
        <p:spPr>
          <a:xfrm>
            <a:off x="421560" y="412920"/>
            <a:ext cx="9230760" cy="65520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55000"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СТРУКТУРА ПЕРВИЧНОЙ  ЗАБОЛЕВАЕМОСТИ </a:t>
            </a:r>
            <a:br/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в ГБУЗ»ДГП №7 ДЗМ» %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345" name="Текст 10"/>
          <p:cNvSpPr/>
          <p:nvPr/>
        </p:nvSpPr>
        <p:spPr>
          <a:xfrm>
            <a:off x="677160" y="4470480"/>
            <a:ext cx="8595720" cy="156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346" name="Объект 8"/>
          <p:cNvGraphicFramePr/>
          <p:nvPr/>
        </p:nvGraphicFramePr>
        <p:xfrm>
          <a:off x="421560" y="1069200"/>
          <a:ext cx="9230760" cy="545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Заголовок 1"/>
          <p:cNvSpPr/>
          <p:nvPr/>
        </p:nvSpPr>
        <p:spPr>
          <a:xfrm>
            <a:off x="677160" y="609480"/>
            <a:ext cx="9104760" cy="84456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СТРУКТУРА ПЕРВИЧНОЙ  ЗАБОЛЕВАЕМОСТИ </a:t>
            </a:r>
            <a:br/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в ГБУЗ»ДГП №7 ДЗМ»ПРОДОЛЖЕНИЕ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348" name="Текст 2"/>
          <p:cNvSpPr/>
          <p:nvPr/>
        </p:nvSpPr>
        <p:spPr>
          <a:xfrm>
            <a:off x="677160" y="1455120"/>
            <a:ext cx="9104760" cy="458496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В  структуре острой заболеваемости: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1 место традиционно занимают респираторные болезни органов дыхания (43,1%),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2 место - заболевания органов зрения (9,91%),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3-е место  заболевания опорно-двигательного аппарата (7,8%),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4 место- заболевания уха (3,3%).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Распределение заболеваемости полностью коррелирует со среднегородскими цифрами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Заголовок 3"/>
          <p:cNvSpPr/>
          <p:nvPr/>
        </p:nvSpPr>
        <p:spPr>
          <a:xfrm>
            <a:off x="677160" y="135000"/>
            <a:ext cx="8595720" cy="179424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rebuchet MS"/>
                <a:ea typeface="DejaVu Sans"/>
              </a:rPr>
              <a:t>Государственного бюджетного учреждения здравоохранения города Москвы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Trebuchet MS"/>
                <a:ea typeface="DejaVu Sans"/>
              </a:rPr>
              <a:t>«Детская городская поликлиника № 7 Департамента здравоохранения города Москвы»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10" name="Объект 2"/>
          <p:cNvSpPr/>
          <p:nvPr/>
        </p:nvSpPr>
        <p:spPr>
          <a:xfrm>
            <a:off x="677520" y="2083680"/>
            <a:ext cx="8595360" cy="477324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3240">
              <a:lnSpc>
                <a:spcPct val="100000"/>
              </a:lnSpc>
              <a:spcBef>
                <a:spcPts val="400"/>
              </a:spcBef>
              <a:buClr>
                <a:srgbClr val="e6b91e"/>
              </a:buClr>
              <a:buSzPct val="9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Головное здание и филиалы №1,2,3,4 расположены в Восточном административном округе</a:t>
            </a:r>
            <a:endParaRPr b="0" lang="ru-RU" sz="20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400"/>
              </a:spcBef>
              <a:buClr>
                <a:srgbClr val="e6b91e"/>
              </a:buClr>
              <a:buSzPct val="9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Район обслуживания: Вешняки,  Перово, Ивановское, Новогиреево</a:t>
            </a:r>
            <a:endParaRPr b="0" lang="ru-RU" sz="20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400"/>
              </a:spcBef>
              <a:buClr>
                <a:srgbClr val="e6b91e"/>
              </a:buClr>
              <a:buSzPct val="9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Проектная/фактическая мощность (посещений в смену): головное здание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480/480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, филиалы 1,2,3,4 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320/320</a:t>
            </a:r>
            <a:endParaRPr b="0" lang="ru-RU" sz="20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400"/>
              </a:spcBef>
              <a:buClr>
                <a:srgbClr val="e6b91e"/>
              </a:buClr>
              <a:buSzPct val="9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Количество прикрепленного населения по данным ЕМИАС (чел.):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54060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    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(головное здание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9803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, филиал №1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8422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, филиал №2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12267,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 филиал №3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13042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 , филиал №4 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11547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).</a:t>
            </a:r>
            <a:endParaRPr b="0" lang="ru-RU" sz="20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400"/>
              </a:spcBef>
              <a:buClr>
                <a:srgbClr val="e6b91e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Сотрудники: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444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человек, ставок 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473,83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 укомплектованность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93,7%</a:t>
            </a:r>
            <a:endParaRPr b="0" lang="ru-RU" sz="20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400"/>
              </a:spcBef>
              <a:buClr>
                <a:srgbClr val="e6b91e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Доступность между головным зданием и филиалами составляет от 7 до 35 минут на общественном транспорте, от 20-25 пешком.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Заголовок 1"/>
          <p:cNvSpPr/>
          <p:nvPr/>
        </p:nvSpPr>
        <p:spPr>
          <a:xfrm>
            <a:off x="677160" y="139320"/>
            <a:ext cx="9950400" cy="95112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Регистрация новой коронавирусной инфекции </a:t>
            </a:r>
            <a:br/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2025 г.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350" name="Прямоугольник 2"/>
          <p:cNvSpPr/>
          <p:nvPr/>
        </p:nvSpPr>
        <p:spPr>
          <a:xfrm>
            <a:off x="677160" y="1484640"/>
            <a:ext cx="10402560" cy="524268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В 2025  году в  ГБУЗ «ДГП№7 ДЗМ», как и  в целом по городу,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отмечается значительное снижение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регистрации  случаев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COVID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- 19 у детей.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Зарегистрировано за 2025 год всего 220 случаев заболевания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Заголовок 1"/>
          <p:cNvSpPr/>
          <p:nvPr/>
        </p:nvSpPr>
        <p:spPr>
          <a:xfrm>
            <a:off x="677160" y="609480"/>
            <a:ext cx="9171000" cy="111348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1" lang="ru-RU" sz="2500" spc="-1" strike="noStrike">
                <a:solidFill>
                  <a:srgbClr val="000000"/>
                </a:solidFill>
                <a:latin typeface="Trebuchet MS"/>
                <a:ea typeface="DejaVu Sans"/>
              </a:rPr>
              <a:t>Трехуровневая </a:t>
            </a:r>
            <a:r>
              <a:rPr b="1" lang="ru-RU" sz="2500" spc="-1" strike="noStrike">
                <a:solidFill>
                  <a:srgbClr val="000000"/>
                </a:solidFill>
                <a:latin typeface="Trebuchet MS"/>
                <a:ea typeface="DejaVu Sans"/>
              </a:rPr>
              <a:t>система </a:t>
            </a:r>
            <a:r>
              <a:rPr b="1" lang="ru-RU" sz="2500" spc="-1" strike="noStrike">
                <a:solidFill>
                  <a:srgbClr val="000000"/>
                </a:solidFill>
                <a:latin typeface="Trebuchet MS"/>
                <a:ea typeface="DejaVu Sans"/>
              </a:rPr>
              <a:t>оказания </a:t>
            </a:r>
            <a:br/>
            <a:r>
              <a:rPr b="1" lang="ru-RU" sz="2500" spc="-1" strike="noStrike">
                <a:solidFill>
                  <a:srgbClr val="000000"/>
                </a:solidFill>
                <a:latin typeface="Trebuchet MS"/>
                <a:ea typeface="DejaVu Sans"/>
              </a:rPr>
              <a:t>медицинской </a:t>
            </a:r>
            <a:r>
              <a:rPr b="1" lang="ru-RU" sz="2500" spc="-1" strike="noStrike">
                <a:solidFill>
                  <a:srgbClr val="000000"/>
                </a:solidFill>
                <a:latin typeface="Trebuchet MS"/>
                <a:ea typeface="DejaVu Sans"/>
              </a:rPr>
              <a:t>помощи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352" name="Прямоугольник 2"/>
          <p:cNvSpPr/>
          <p:nvPr/>
        </p:nvSpPr>
        <p:spPr>
          <a:xfrm>
            <a:off x="677160" y="1968120"/>
            <a:ext cx="9171000" cy="405360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	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В Москве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начали работу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первые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специализированн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ые детские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центры лечения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по трём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направлениям: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кардиология,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кардиохирургия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и гастроэнтеролог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ия.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Они открыты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в крупнейших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многопрофильных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стационарах: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Морозовской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детской городской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клинической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больнице, Детской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городской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клинической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больнице имени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З.А. Башляевой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и Детской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городской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клинической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больнице имени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Н.Ф. Филатова,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врачи которых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обладают самым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большим опытом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в столице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в области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диагностики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и лечения детей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с этими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заболеваниями.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Теперь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наблюдение и все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необходимые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обследования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детей с болезнями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сердца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и желудочно-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кишечного тракта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будут проходить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на базе ведущих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детских клиник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Москвы,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в амбулаторных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условиях, без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необходимости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госпитализации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в стационар.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Заголовок 1"/>
          <p:cNvSpPr/>
          <p:nvPr/>
        </p:nvSpPr>
        <p:spPr>
          <a:xfrm>
            <a:off x="796320" y="245880"/>
            <a:ext cx="9418320" cy="47088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26000"/>
          </a:bodyPr>
          <a:p>
            <a:pPr algn="ctr">
              <a:lnSpc>
                <a:spcPct val="100000"/>
              </a:lnSpc>
            </a:pPr>
            <a:r>
              <a:rPr b="1" lang="ru-RU" sz="3100" spc="-1" strike="noStrike">
                <a:solidFill>
                  <a:srgbClr val="000000"/>
                </a:solidFill>
                <a:latin typeface="Trebuchet MS"/>
                <a:ea typeface="DejaVu Sans"/>
              </a:rPr>
              <a:t>РАСПРЕДЕЛЕНИЕ ПО ГРУППАМ ЗДОРОВЬЯ 2025 год </a:t>
            </a:r>
            <a:endParaRPr b="0" lang="ru-RU" sz="3100" spc="-1" strike="noStrike">
              <a:latin typeface="Arial"/>
            </a:endParaRPr>
          </a:p>
        </p:txBody>
      </p:sp>
      <p:sp>
        <p:nvSpPr>
          <p:cNvPr id="354" name="Прямоугольник 2"/>
          <p:cNvSpPr/>
          <p:nvPr/>
        </p:nvSpPr>
        <p:spPr>
          <a:xfrm flipV="1" rot="10800000">
            <a:off x="522000" y="4203720"/>
            <a:ext cx="9772200" cy="21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В 2025 году проводились профилактические осмотры детей и подростков, осмотрено  46236 детей и подростков (95%), у 84,3% ( 2024 год-81,5%) детей констатирована 1 и 2 группа здоровья (здоровые дети и дети с минимальными отклонениями здоровья),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13,5%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 ( 2024 год-16,5%) детей имеют хронические заболевании в стадии компенсации,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2,2%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 (2024год- 1,9%) детей страдают тяжелыми хроническими заболеваниями. Распределение детей по группам здоровья практически не изменилось.</a:t>
            </a:r>
            <a:endParaRPr b="0" lang="ru-RU" sz="2000" spc="-1" strike="noStrike">
              <a:latin typeface="Arial"/>
            </a:endParaRPr>
          </a:p>
        </p:txBody>
      </p:sp>
      <p:graphicFrame>
        <p:nvGraphicFramePr>
          <p:cNvPr id="355" name="Диаграмма 7"/>
          <p:cNvGraphicFramePr/>
          <p:nvPr/>
        </p:nvGraphicFramePr>
        <p:xfrm>
          <a:off x="796320" y="717840"/>
          <a:ext cx="9418320" cy="358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Заголовок 4"/>
          <p:cNvSpPr/>
          <p:nvPr/>
        </p:nvSpPr>
        <p:spPr>
          <a:xfrm>
            <a:off x="677160" y="255600"/>
            <a:ext cx="9212760" cy="88380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2000"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                        </a:t>
            </a:r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ПРОФИЛАКТИЧЕСКИЕ ОСМОТРЫ 2025 год </a:t>
            </a:r>
            <a:br/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     план/выполнение                        выполнение плана %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357" name="Объект 8"/>
          <p:cNvGraphicFramePr/>
          <p:nvPr/>
        </p:nvGraphicFramePr>
        <p:xfrm>
          <a:off x="677880" y="1347120"/>
          <a:ext cx="4532040" cy="469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58" name="Объект 10"/>
          <p:cNvGraphicFramePr/>
          <p:nvPr/>
        </p:nvGraphicFramePr>
        <p:xfrm>
          <a:off x="5211000" y="1347120"/>
          <a:ext cx="4678920" cy="469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Заголовок 2"/>
          <p:cNvSpPr/>
          <p:nvPr/>
        </p:nvSpPr>
        <p:spPr>
          <a:xfrm>
            <a:off x="677160" y="294840"/>
            <a:ext cx="8979480" cy="99180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СТРУКТУРА ХРОНИЧЕСКИХ ЗАБОЛЕВАНИЙ</a:t>
            </a:r>
            <a:br/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АБС 2025 год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360" name="Объект 4"/>
          <p:cNvGraphicFramePr/>
          <p:nvPr/>
        </p:nvGraphicFramePr>
        <p:xfrm>
          <a:off x="677880" y="1288080"/>
          <a:ext cx="8978760" cy="520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Заголовок 1"/>
          <p:cNvSpPr/>
          <p:nvPr/>
        </p:nvSpPr>
        <p:spPr>
          <a:xfrm>
            <a:off x="677160" y="245880"/>
            <a:ext cx="9507960" cy="60840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ДИСПАНСЕРНОЕ НАБЛЮДЕНИЕ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362" name="Прямоугольник 2"/>
          <p:cNvSpPr/>
          <p:nvPr/>
        </p:nvSpPr>
        <p:spPr>
          <a:xfrm>
            <a:off x="677160" y="934200"/>
            <a:ext cx="9507960" cy="605052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С 2024 года в правила диспансерного наблюдения внесли коррективы, часть пациентов из группы диспансерных больных перевели в группу динамического наблюдения. В ГБУЗ «ДГП №7 ДЗМ» 7123 (2024-5542,2023 год-8009) детей, имеют хронические заболевания, требующие диспансерного наблюдения, детей инвалидов 930 ( 2024 год-920).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В структуре хронической патологии основное место занимают: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болезни органов дыхания – 17,5% (2024-19,45%) среди них половина – это бронхиальная астма-49,5% (2024-57,3%), вторая половина – хронические болезни ЛОР-органов);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эндокринные заболевания – 16,4% (2024-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17,8%)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среди них около 40,8% приходится на заболевания щитовидной железы, 24,6% -  на ожирение, сахарный диабет 0,1%;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заболевания нервной системы -11%, из них эпилепсия 24,7%, детский церебральный паралич – 25,2%;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болезни глаз 9,2%, из них миопия 29,5%;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болезни опорно-двигательной системы – 7,3% ,это артропатии 55,8% и дорсопатии 43,9%. 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Заголовок 1"/>
          <p:cNvSpPr/>
          <p:nvPr/>
        </p:nvSpPr>
        <p:spPr>
          <a:xfrm>
            <a:off x="677160" y="196560"/>
            <a:ext cx="9999360" cy="97236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 cap="all">
                <a:solidFill>
                  <a:srgbClr val="000000"/>
                </a:solidFill>
                <a:latin typeface="Trebuchet MS"/>
                <a:ea typeface="DejaVu Sans"/>
              </a:rPr>
              <a:t>Структура заболеваний, повлекших за собой инвалидность ( 2024-2025 г.г.)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364" name="Прямоугольник 3"/>
          <p:cNvSpPr/>
          <p:nvPr/>
        </p:nvSpPr>
        <p:spPr>
          <a:xfrm>
            <a:off x="677160" y="4984920"/>
            <a:ext cx="9723960" cy="135108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В структуре заболеваний, повлекших за собой инвалидность, лидирующие позиции занимают болезни нервной системы – 26,5%, динамики с 2024 годом нет (+0%),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врожденные аномалии развития – рост с 22,9%  до 24,2% (</a:t>
            </a:r>
            <a:r>
              <a:rPr b="0" lang="ru-RU" sz="1800" spc="-1" strike="noStrike">
                <a:solidFill>
                  <a:srgbClr val="ff0000"/>
                </a:solidFill>
                <a:latin typeface="Times New Roman"/>
                <a:ea typeface="Calibri"/>
              </a:rPr>
              <a:t>+1,3%),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эндокринные заболевания – рост с 15,7% до 16,1%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(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Calibri"/>
              </a:rPr>
              <a:t>+0,4%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),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новообразования-  рост с 10% до 12,6%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0" lang="en-US" sz="1800" spc="-1" strike="noStrike">
                <a:solidFill>
                  <a:srgbClr val="c00000"/>
                </a:solidFill>
                <a:latin typeface="Times New Roman"/>
                <a:ea typeface="Calibri"/>
              </a:rPr>
              <a:t>(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Calibri"/>
              </a:rPr>
              <a:t>+</a:t>
            </a:r>
            <a:r>
              <a:rPr b="0" lang="en-US" sz="1800" spc="-1" strike="noStrike">
                <a:solidFill>
                  <a:srgbClr val="c00000"/>
                </a:solidFill>
                <a:latin typeface="Times New Roman"/>
                <a:ea typeface="Calibri"/>
              </a:rPr>
              <a:t>2,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Calibri"/>
              </a:rPr>
              <a:t>6</a:t>
            </a:r>
            <a:r>
              <a:rPr b="0" lang="en-US" sz="1800" spc="-1" strike="noStrike">
                <a:solidFill>
                  <a:srgbClr val="c00000"/>
                </a:solidFill>
                <a:latin typeface="Times New Roman"/>
                <a:ea typeface="Calibri"/>
              </a:rPr>
              <a:t>%)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365" name="Диаграмма 4"/>
          <p:cNvGraphicFramePr/>
          <p:nvPr/>
        </p:nvGraphicFramePr>
        <p:xfrm>
          <a:off x="677160" y="1101240"/>
          <a:ext cx="10265040" cy="388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Заголовок 1"/>
          <p:cNvSpPr/>
          <p:nvPr/>
        </p:nvSpPr>
        <p:spPr>
          <a:xfrm>
            <a:off x="677160" y="196560"/>
            <a:ext cx="9910800" cy="98208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Льготное лекарственное обеспечение                                  филиалов  №2, №3          и          ГБУЗ«ДГП №7 ДЗМ»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367" name="Объект 2"/>
          <p:cNvSpPr/>
          <p:nvPr/>
        </p:nvSpPr>
        <p:spPr>
          <a:xfrm>
            <a:off x="720000" y="1260000"/>
            <a:ext cx="10019160" cy="505260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450720" algn="just">
              <a:lnSpc>
                <a:spcPct val="115000"/>
              </a:lnSpc>
              <a:spcBef>
                <a:spcPts val="1001"/>
              </a:spcBef>
              <a:buClr>
                <a:srgbClr val="e6b91e"/>
              </a:buClr>
              <a:buSzPct val="80000"/>
              <a:buFont typeface="Wingdings 3" charset="2"/>
              <a:buChar char="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Дети, имеющие право на социальные льготы, получают льготное лекарственное обеспечение и бесплатные продукты питания.</a:t>
            </a:r>
            <a:endParaRPr b="0" lang="ru-RU" sz="2000" spc="-1" strike="noStrike">
              <a:latin typeface="Arial"/>
            </a:endParaRPr>
          </a:p>
          <a:p>
            <a:pPr marL="343080" indent="450720" algn="just">
              <a:lnSpc>
                <a:spcPct val="115000"/>
              </a:lnSpc>
              <a:spcBef>
                <a:spcPts val="1001"/>
              </a:spcBef>
              <a:buClr>
                <a:srgbClr val="e6b91e"/>
              </a:buClr>
              <a:buSzPct val="80000"/>
              <a:buFont typeface="Wingdings 3" charset="2"/>
              <a:buChar char="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За 2025 год выписали детям в ФИЛИАЛАХ №2, №3 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1387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(1651 в 2024 г.) бесплатных рецепта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886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 (582 в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 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 (2024г)  детям, в т.ч. детям инвалидам 567 (в 2024 г-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661)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рецепт 297( в 2024 г-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139)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 детям.</a:t>
            </a:r>
            <a:endParaRPr b="0" lang="ru-RU" sz="2000" spc="-1" strike="noStrike">
              <a:latin typeface="Arial"/>
            </a:endParaRPr>
          </a:p>
          <a:p>
            <a:pPr marL="343080" algn="just">
              <a:lnSpc>
                <a:spcPct val="115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В ГБУЗ «ДГП №7 ДЗМ» в 2025 году выписали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12916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 (10824 в 2024г) рецептов 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6122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 детям, </a:t>
            </a:r>
            <a:endParaRPr b="0" lang="ru-RU" sz="2000" spc="-1" strike="noStrike">
              <a:latin typeface="Arial"/>
            </a:endParaRPr>
          </a:p>
          <a:p>
            <a:pPr marL="343080" algn="just">
              <a:lnSpc>
                <a:spcPct val="115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в т.ч детям инвалидам: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3528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(3586 в 2024) рецептов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1590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(1607 в 2024) детям.</a:t>
            </a:r>
            <a:endParaRPr b="0" lang="ru-RU" sz="2000" spc="-1" strike="noStrike">
              <a:latin typeface="Arial"/>
            </a:endParaRPr>
          </a:p>
          <a:p>
            <a:pPr marL="343080" indent="450720" algn="just">
              <a:lnSpc>
                <a:spcPct val="115000"/>
              </a:lnSpc>
              <a:spcBef>
                <a:spcPts val="1001"/>
              </a:spcBef>
              <a:buClr>
                <a:srgbClr val="e6b91e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Для лечения хронических заболеваний лекарственные препараты выписывают на срок до года.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Заголовок 1"/>
          <p:cNvSpPr/>
          <p:nvPr/>
        </p:nvSpPr>
        <p:spPr>
          <a:xfrm>
            <a:off x="677160" y="174240"/>
            <a:ext cx="9910800" cy="56484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ЛЬГОТНОЕ ЛЕКАРСТВЕННОЕ ОБЕСПЕЧЕНИЕ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369" name="Объект 2"/>
          <p:cNvSpPr/>
          <p:nvPr/>
        </p:nvSpPr>
        <p:spPr>
          <a:xfrm>
            <a:off x="677160" y="740160"/>
            <a:ext cx="10085400" cy="579888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450720" algn="just">
              <a:lnSpc>
                <a:spcPct val="115000"/>
              </a:lnSpc>
              <a:spcBef>
                <a:spcPts val="1001"/>
              </a:spcBef>
              <a:buClr>
                <a:srgbClr val="e6b91e"/>
              </a:buClr>
              <a:buSzPct val="80000"/>
              <a:buFont typeface="Wingdings 3" charset="2"/>
              <a:buChar char="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Дети, имеющие право на социальные льготы, получают льготное лекарственное обеспечение и бесплатные продукты питания.</a:t>
            </a:r>
            <a:endParaRPr b="0" lang="ru-RU" sz="2000" spc="-1" strike="noStrike">
              <a:latin typeface="Arial"/>
            </a:endParaRPr>
          </a:p>
          <a:p>
            <a:pPr marL="343080" indent="450720">
              <a:lnSpc>
                <a:spcPct val="115000"/>
              </a:lnSpc>
              <a:spcBef>
                <a:spcPts val="1001"/>
              </a:spcBef>
              <a:buClr>
                <a:srgbClr val="e6b91e"/>
              </a:buClr>
              <a:buSzPct val="80000"/>
              <a:buFont typeface="Wingdings 3" charset="2"/>
              <a:buChar char="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За 2025 год выписали детям в НОВОГИРЕЕВО:                                                                773 (775 -2024г.) бесплатных рецептов </a:t>
            </a:r>
            <a:endParaRPr b="0" lang="ru-RU" sz="2000" spc="-1" strike="noStrike">
              <a:latin typeface="Arial"/>
            </a:endParaRPr>
          </a:p>
          <a:p>
            <a:pPr marL="343080" algn="just">
              <a:lnSpc>
                <a:spcPct val="115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516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 (531 в 2024г)  детям, </a:t>
            </a:r>
            <a:endParaRPr b="0" lang="ru-RU" sz="2000" spc="-1" strike="noStrike">
              <a:latin typeface="Arial"/>
            </a:endParaRPr>
          </a:p>
          <a:p>
            <a:pPr marL="343080" algn="just">
              <a:lnSpc>
                <a:spcPct val="115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в т.ч.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детям инвалидам: </a:t>
            </a:r>
            <a:endParaRPr b="0" lang="ru-RU" sz="2000" spc="-1" strike="noStrike">
              <a:latin typeface="Arial"/>
            </a:endParaRPr>
          </a:p>
          <a:p>
            <a:pPr marL="343080" algn="just">
              <a:lnSpc>
                <a:spcPct val="115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281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(326 в 2024г) рецептов </a:t>
            </a:r>
            <a:endParaRPr b="0" lang="ru-RU" sz="2000" spc="-1" strike="noStrike">
              <a:latin typeface="Arial"/>
            </a:endParaRPr>
          </a:p>
          <a:p>
            <a:pPr marL="343080" algn="just">
              <a:lnSpc>
                <a:spcPct val="115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161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 (70в 2024г.) ребенку .</a:t>
            </a:r>
            <a:r>
              <a:rPr b="0" lang="ru-RU" sz="1800" spc="-1" strike="noStrike">
                <a:solidFill>
                  <a:srgbClr val="000000"/>
                </a:solidFill>
                <a:latin typeface="Trebuchet MS"/>
                <a:ea typeface="Calibri"/>
              </a:rPr>
              <a:t> </a:t>
            </a:r>
            <a:endParaRPr b="0" lang="ru-RU" sz="1800" spc="-1" strike="noStrike">
              <a:latin typeface="Arial"/>
            </a:endParaRPr>
          </a:p>
          <a:p>
            <a:pPr marL="343080" algn="just">
              <a:lnSpc>
                <a:spcPct val="115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В ГБУЗ «ДГП №7 ДЗМ» в 2025 году выписали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12916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 (10824 в 2024г) рецептов 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6122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 детям, </a:t>
            </a:r>
            <a:endParaRPr b="0" lang="ru-RU" sz="2000" spc="-1" strike="noStrike">
              <a:latin typeface="Arial"/>
            </a:endParaRPr>
          </a:p>
          <a:p>
            <a:pPr marL="343080" algn="just">
              <a:lnSpc>
                <a:spcPct val="115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в т.ч детям инвалидам: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3528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(3586 в 2024) рецептов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1590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(1607 в 2024) детям.</a:t>
            </a:r>
            <a:endParaRPr b="0" lang="ru-RU" sz="2000" spc="-1" strike="noStrike">
              <a:latin typeface="Arial"/>
            </a:endParaRPr>
          </a:p>
          <a:p>
            <a:pPr marL="343080" indent="450720" algn="just">
              <a:lnSpc>
                <a:spcPct val="115000"/>
              </a:lnSpc>
              <a:spcBef>
                <a:spcPts val="1001"/>
              </a:spcBef>
              <a:buClr>
                <a:srgbClr val="e6b91e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Для лечения хронических заболеваний лекарственные препараты выписывают на срок до года.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Заголовок 6"/>
          <p:cNvSpPr/>
          <p:nvPr/>
        </p:nvSpPr>
        <p:spPr>
          <a:xfrm>
            <a:off x="677160" y="270000"/>
            <a:ext cx="9153720" cy="94824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ЛЬГОТНОЕ ЛЕКАРСТВЕННОЕ ОБЕСПЕЧЕНИЕ </a:t>
            </a:r>
            <a:br/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НОВОГИРЕЕВО и ГБУЗ «ДГП №7 ДЗМ»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371" name="Диаграмма 8"/>
          <p:cNvGraphicFramePr/>
          <p:nvPr/>
        </p:nvGraphicFramePr>
        <p:xfrm>
          <a:off x="5535720" y="1219320"/>
          <a:ext cx="4875840" cy="506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72" name="Объект 9"/>
          <p:cNvGraphicFramePr/>
          <p:nvPr/>
        </p:nvGraphicFramePr>
        <p:xfrm>
          <a:off x="677880" y="1219320"/>
          <a:ext cx="4856760" cy="506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Заголовок 1"/>
          <p:cNvSpPr/>
          <p:nvPr/>
        </p:nvSpPr>
        <p:spPr>
          <a:xfrm>
            <a:off x="482400" y="619560"/>
            <a:ext cx="9994680" cy="67860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СТРУКТУРНЫЕ ПОДРАЗДЕЛЕНИЯ ГБУЗ «ДГП №7 ДЗМ»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312" name="Объект 3"/>
          <p:cNvGraphicFramePr/>
          <p:nvPr/>
        </p:nvGraphicFramePr>
        <p:xfrm>
          <a:off x="482400" y="1454040"/>
          <a:ext cx="9575280" cy="4788720"/>
        </p:xfrm>
        <a:graphic>
          <a:graphicData uri="http://schemas.openxmlformats.org/drawingml/2006/table">
            <a:tbl>
              <a:tblPr/>
              <a:tblGrid>
                <a:gridCol w="3649320"/>
                <a:gridCol w="5926320"/>
              </a:tblGrid>
              <a:tr h="8593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СТРУКТУРНОЕ ПОДРАЗДЕЛЕНИЕ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АДРЕС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7538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ГОЛОВНОЕ ЗДАНИЕ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111538, г. Москва, ул. Молдагуловой, д. 5А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8593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ФИЛИАЛ №1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111539, г. Москва,  ул. Старый Гай, д. 3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8593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ФИЛИАЛ  №2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111396, г. Москва, Союзный проспект, д. 12А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5979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ФИЛИАЛ №3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111394, г.Москва, ул. Утренняя, д. 18А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8593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ФИЛИАЛ № 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111401, г.Москва, ул. 2-ая Владимирская, д. 29А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Заголовок 1"/>
          <p:cNvSpPr/>
          <p:nvPr/>
        </p:nvSpPr>
        <p:spPr>
          <a:xfrm>
            <a:off x="677160" y="324360"/>
            <a:ext cx="9665280" cy="136548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7000"/>
          </a:bodyPr>
          <a:p>
            <a:pPr algn="ctr">
              <a:lnSpc>
                <a:spcPct val="100000"/>
              </a:lnSpc>
            </a:pPr>
            <a:r>
              <a:rPr b="1" lang="ru-RU" sz="3100" spc="-1" strike="noStrike">
                <a:solidFill>
                  <a:srgbClr val="000000"/>
                </a:solidFill>
                <a:latin typeface="Trebuchet MS"/>
                <a:ea typeface="DejaVu Sans"/>
              </a:rPr>
              <a:t>КОМПЕНСАЦИОННЫЕ ВЫПЛАТЫ </a:t>
            </a:r>
            <a:br/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 взамен «льготных» рецептов на лекарственные препараты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374" name="Объект 2"/>
          <p:cNvSpPr/>
          <p:nvPr/>
        </p:nvSpPr>
        <p:spPr>
          <a:xfrm>
            <a:off x="677160" y="1691280"/>
            <a:ext cx="9665280" cy="516564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e6b91e"/>
              </a:buClr>
              <a:buSzPct val="80000"/>
              <a:buFont typeface="Wingdings 3" charset="2"/>
              <a:buChar char="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По программе Департамента здравоохранения города Москвы, действующей с 2019 года, позволяющей получать компенсационные выплаты взамен «льготных» рецептов на лекарственные препараты в 2025 году: 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e6b91e"/>
              </a:buClr>
              <a:buSzPct val="80000"/>
              <a:buFont typeface="Wingdings 3" charset="2"/>
              <a:buChar char="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в  филиалах № 2, №3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поступило и  обеспечено 57( 44 в 2024 г)  заявлений на сумму 889,3 (616,7 в 2024г) тыс. руб. 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e6b91e"/>
              </a:buClr>
              <a:buSzPct val="80000"/>
              <a:buFont typeface="Wingdings 3" charset="2"/>
              <a:buChar char="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По данной программе в 2025 году по ГБУЗ «ДГП №7 ДЗМ»  поступило 153 (124 в 2024г) заявления на сумму 2508,4  (1519,8 т.р в 2024г.)тыс.руб. 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e6b91e"/>
              </a:buClr>
              <a:buSzPct val="80000"/>
              <a:buFont typeface="Wingdings 3" charset="2"/>
              <a:buChar char="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Для сравнения, в 2021 году по ГБУЗ «ДГП №7 ДЗМ» сумма компенсационных выплат составила 601 тыс.руб.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Заголовок 1"/>
          <p:cNvSpPr/>
          <p:nvPr/>
        </p:nvSpPr>
        <p:spPr>
          <a:xfrm>
            <a:off x="677160" y="609480"/>
            <a:ext cx="8595720" cy="116604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БЕСПЛАТНЫЙ ОТПУСК ПРОДУКТОВ ПИТАНИЯ ЛЬГОТНЫМ КАТЕГОРИЯМ ГРАЖДАН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376" name="Объект 2"/>
          <p:cNvSpPr/>
          <p:nvPr/>
        </p:nvSpPr>
        <p:spPr>
          <a:xfrm>
            <a:off x="677160" y="2703960"/>
            <a:ext cx="8799840" cy="333648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 algn="just">
              <a:lnSpc>
                <a:spcPct val="100000"/>
              </a:lnSpc>
              <a:spcBef>
                <a:spcPts val="1001"/>
              </a:spcBef>
              <a:buClr>
                <a:srgbClr val="e6b91e"/>
              </a:buClr>
              <a:buSzPct val="80000"/>
              <a:buFont typeface="Wingdings 3" charset="2"/>
              <a:buChar char="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С декабря 2021 года  и по настоящее время бесплатный отпуск продуктов питания льготным категориям граждан проводится  на основании уникальных кодов в машиночитаемом формате (QR-кодов), оформленных в электронном виде с использованием государственной информационной системы «Портал государственных и муниципальных услуг (функций) города Москвы», интегрированной с автоматизированной информационной системой «Официальный портал Мэра и Правительства Москвы» (за исключением отдельных случаев) без посещения врача.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Заголовок 2"/>
          <p:cNvSpPr/>
          <p:nvPr/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РАБОТА В КОМИССИИ ПО ДЕЛАМ НЕСОВЕРШЕННОЛЕТНИХ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378" name="Объект 3"/>
          <p:cNvSpPr/>
          <p:nvPr/>
        </p:nvSpPr>
        <p:spPr>
          <a:xfrm>
            <a:off x="677160" y="2160720"/>
            <a:ext cx="8595720" cy="387972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450720" algn="just">
              <a:lnSpc>
                <a:spcPct val="115000"/>
              </a:lnSpc>
              <a:spcBef>
                <a:spcPts val="1001"/>
              </a:spcBef>
              <a:buClr>
                <a:srgbClr val="e6b91e"/>
              </a:buClr>
              <a:buSzPct val="80000"/>
              <a:buFont typeface="Wingdings 3" charset="2"/>
              <a:buChar char="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Медицинские работники поликлиники активно участвуют в работе Комиссии по делам несовершеннолетних, выявляя детей, оказавшихся в трудной жизненной ситуации. </a:t>
            </a:r>
            <a:endParaRPr b="0" lang="ru-RU" sz="2000" spc="-1" strike="noStrike">
              <a:latin typeface="Arial"/>
            </a:endParaRPr>
          </a:p>
          <a:p>
            <a:pPr marL="343080" indent="450720" algn="just">
              <a:lnSpc>
                <a:spcPct val="115000"/>
              </a:lnSpc>
              <a:spcBef>
                <a:spcPts val="1001"/>
              </a:spcBef>
              <a:buClr>
                <a:srgbClr val="e6b91e"/>
              </a:buClr>
              <a:buSzPct val="80000"/>
              <a:buFont typeface="Wingdings 3" charset="2"/>
              <a:buChar char="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За 2025 год ответственные работники ГБУЗ «ДГП №7 ДЗМ» приняли  участие в 24  комиссиях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Прямоугольник 2"/>
          <p:cNvSpPr/>
          <p:nvPr/>
        </p:nvSpPr>
        <p:spPr>
          <a:xfrm>
            <a:off x="422640" y="644760"/>
            <a:ext cx="9821520" cy="570024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Электронная медицинская карта — это главный элемент цифровой экосистемы здравоохранения Москвы. Она позволяет вести каждого пациента персонализированно на всех этапах — от постановки диагноза и лечения до последующего наблюдения. А для горожан это возможность быстро получать информацию о состоянии своего здоровья.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Сегодня каждый москвич, достигший 15-летнего возраста и имеющие полис обязательного медицинского страхования, имеющий прикрепление к московской поликлинике, может получить доступ к своей электронной медицинской карте, которая размещена на единой цифровой платформе здравоохранения. Все данные о состоянии его здоровья открыты в онлайн-режиме как врачам, так и самому пациенту.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В ЭМК содержатся результаты анализов и инструментальных исследований — КТ, МРТ, УЗИ, флюорографии и других, включая изображения медицинских снимков. В сервисе также можно просмотреть протоколы осмотров врачей, информацию о диспансерном наблюдении и диспансеризации, данные о вызовах скорой помощи, сведения о вакцинации, выписанные рецепты, и неко-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80" name="Прямоугольник 3"/>
          <p:cNvSpPr/>
          <p:nvPr/>
        </p:nvSpPr>
        <p:spPr>
          <a:xfrm>
            <a:off x="422640" y="98280"/>
            <a:ext cx="10244160" cy="57996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Calibri"/>
              </a:rPr>
              <a:t>Цифровизация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Объект 2"/>
          <p:cNvSpPr/>
          <p:nvPr/>
        </p:nvSpPr>
        <p:spPr>
          <a:xfrm>
            <a:off x="496440" y="312840"/>
            <a:ext cx="9500040" cy="627840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1000"/>
          </a:bodyPr>
          <a:p>
            <a:pPr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Trebuchet MS"/>
                <a:ea typeface="DejaVu Sans"/>
              </a:rPr>
              <a:t>торые медицинские справки, а также историю лечения в стационаре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Trebuchet MS"/>
                <a:ea typeface="DejaVu Sans"/>
              </a:rPr>
              <a:t>	</a:t>
            </a:r>
            <a:r>
              <a:rPr b="0" lang="ru-RU" sz="2200" spc="-1" strike="noStrike">
                <a:solidFill>
                  <a:srgbClr val="000000"/>
                </a:solidFill>
                <a:latin typeface="Trebuchet MS"/>
                <a:ea typeface="DejaVu Sans"/>
              </a:rPr>
              <a:t>Кроме того, у москвичей есть возможность самостоятельно добавлять и скачивать медицинские документы из электронной медкарты, заказывать льготное питание на молочной кухне, а также вносить в сервис информацию о личном и семейном анамнезе в разделах «Мои данные» и «Моя семейная история».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	</a:t>
            </a:r>
            <a:r>
              <a:rPr b="0" lang="ru-RU" sz="2200" spc="-1" strike="noStrike">
                <a:solidFill>
                  <a:srgbClr val="000000"/>
                </a:solidFill>
                <a:latin typeface="Trebuchet MS"/>
                <a:ea typeface="DejaVu Sans"/>
              </a:rPr>
              <a:t>Московским стандартом поликлиник предусмотрено несколько способов </a:t>
            </a:r>
            <a:r>
              <a:rPr b="1" lang="ru-RU" sz="2200" spc="-1" strike="noStrike">
                <a:solidFill>
                  <a:srgbClr val="000000"/>
                </a:solidFill>
                <a:latin typeface="Trebuchet MS"/>
                <a:ea typeface="DejaVu Sans"/>
              </a:rPr>
              <a:t>записи на прием к врачу</a:t>
            </a:r>
            <a:r>
              <a:rPr b="0" lang="ru-RU" sz="2200" spc="-1" strike="noStrike">
                <a:solidFill>
                  <a:srgbClr val="000000"/>
                </a:solidFill>
                <a:latin typeface="Trebuchet MS"/>
                <a:ea typeface="DejaVu Sans"/>
              </a:rPr>
              <a:t>, ее переноса или отмены. Москвичи могут сделать это не в поликлинике: по телефону круглосуточной службы записи; онлайн в личном кабинете на портале мэра Москвы или на сайте ЕМИАС; через городской телеграм-бот;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	</a:t>
            </a:r>
            <a:r>
              <a:rPr b="1" lang="ru-RU" sz="2200" spc="-1" strike="noStrike">
                <a:solidFill>
                  <a:srgbClr val="000000"/>
                </a:solidFill>
                <a:latin typeface="Trebuchet MS"/>
                <a:ea typeface="DejaVu Sans"/>
              </a:rPr>
              <a:t>Рабочее место врача </a:t>
            </a:r>
            <a:r>
              <a:rPr b="0" lang="ru-RU" sz="2200" spc="-1" strike="noStrike">
                <a:solidFill>
                  <a:srgbClr val="000000"/>
                </a:solidFill>
                <a:latin typeface="Trebuchet MS"/>
                <a:ea typeface="DejaVu Sans"/>
              </a:rPr>
              <a:t>оснащено компьютером с доступом к Единой медицинской информационно-аналитической системе (ЕМИАС),</a:t>
            </a:r>
            <a:r>
              <a:rPr b="0" lang="ru-RU" sz="2200" spc="-1" strike="noStrike">
                <a:solidFill>
                  <a:srgbClr val="000000"/>
                </a:solidFill>
                <a:latin typeface="Trebuchet MS"/>
                <a:ea typeface="Calibri"/>
              </a:rPr>
              <a:t> все участковые врачи и медицинские сестры обеспечены современными планшетами (мобильный АРМ) . 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	</a:t>
            </a:r>
            <a:r>
              <a:rPr b="0" lang="ru-RU" sz="2200" spc="-1" strike="noStrike">
                <a:solidFill>
                  <a:srgbClr val="000000"/>
                </a:solidFill>
                <a:latin typeface="Trebuchet MS"/>
                <a:ea typeface="Calibri"/>
              </a:rPr>
              <a:t>Во всех филиалах выписывают </a:t>
            </a:r>
            <a:r>
              <a:rPr b="1" lang="ru-RU" sz="2200" spc="-1" strike="noStrike">
                <a:solidFill>
                  <a:srgbClr val="000000"/>
                </a:solidFill>
                <a:latin typeface="Trebuchet MS"/>
                <a:ea typeface="Calibri"/>
              </a:rPr>
              <a:t>электронные рецепты с QR-кодом</a:t>
            </a:r>
            <a:r>
              <a:rPr b="0" lang="ru-RU" sz="2200" spc="-1" strike="noStrike">
                <a:solidFill>
                  <a:srgbClr val="000000"/>
                </a:solidFill>
                <a:latin typeface="Trebuchet MS"/>
                <a:ea typeface="Calibri"/>
              </a:rPr>
              <a:t>, по которым можно получить лекарства в столичных аптеках. Это позволяет   приобретать и получать назначенные врачом лекарства, предъявив фармацевту QR-код рецепта на экране мобильного устройства. Также при покупке пациент может распечатать QR-код льготного рецепта в информационном киоске поликлиники, отсканировав полис ОМС.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rebuchet MS"/>
                <a:ea typeface="Calibri"/>
              </a:rPr>
              <a:t>	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Прямоугольник 1"/>
          <p:cNvSpPr/>
          <p:nvPr/>
        </p:nvSpPr>
        <p:spPr>
          <a:xfrm>
            <a:off x="487800" y="304920"/>
            <a:ext cx="9787320" cy="618804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Изменился порядок выдачи различных справок, теперь посещение врача не обязательно. </a:t>
            </a:r>
            <a:r>
              <a:rPr b="0" lang="ru-RU" sz="2000" spc="-1" strike="noStrike">
                <a:solidFill>
                  <a:srgbClr val="333333"/>
                </a:solidFill>
                <a:latin typeface="Trebuchet MS"/>
                <a:ea typeface="Calibri"/>
              </a:rPr>
              <a:t>Заказать медицинские справки можно через </a:t>
            </a:r>
            <a:r>
              <a:rPr b="1" lang="ru-RU" sz="2000" spc="-1" strike="noStrike">
                <a:solidFill>
                  <a:srgbClr val="333333"/>
                </a:solidFill>
                <a:latin typeface="Trebuchet MS"/>
                <a:ea typeface="Calibri"/>
              </a:rPr>
              <a:t>электронную медкарту на mos.ru</a:t>
            </a:r>
            <a:r>
              <a:rPr b="0" lang="ru-RU" sz="2000" spc="-1" strike="noStrike">
                <a:solidFill>
                  <a:srgbClr val="333333"/>
                </a:solidFill>
                <a:latin typeface="Trebuchet MS"/>
                <a:ea typeface="Calibri"/>
              </a:rPr>
              <a:t> (раздел «Заказ справок») или в </a:t>
            </a:r>
            <a:r>
              <a:rPr b="1" lang="ru-RU" sz="2000" spc="-1" strike="noStrike">
                <a:solidFill>
                  <a:srgbClr val="333333"/>
                </a:solidFill>
                <a:latin typeface="Trebuchet MS"/>
                <a:ea typeface="Calibri"/>
              </a:rPr>
              <a:t>мобильном приложении «Емиас.инфо»</a:t>
            </a:r>
            <a:r>
              <a:rPr b="0" lang="ru-RU" sz="2000" spc="-1" strike="noStrike">
                <a:solidFill>
                  <a:srgbClr val="333333"/>
                </a:solidFill>
                <a:latin typeface="Trebuchet MS"/>
                <a:ea typeface="Calibri"/>
              </a:rPr>
              <a:t>. 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333333"/>
                </a:solidFill>
                <a:latin typeface="Trebuchet MS"/>
                <a:ea typeface="Calibri"/>
              </a:rPr>
              <a:t>	</a:t>
            </a:r>
            <a:r>
              <a:rPr b="0" lang="ru-RU" sz="2000" spc="-1" strike="noStrike">
                <a:solidFill>
                  <a:srgbClr val="333333"/>
                </a:solidFill>
                <a:latin typeface="Trebuchet MS"/>
                <a:ea typeface="Calibri"/>
              </a:rPr>
              <a:t>Некоторые виды справок, которые можно получить дистанционно: карта диспансеризации несовершеннолетнего (форма 030/у-Д/с), карта профилактических прививок (форма 063/у), сертификат о профилактических прививках, справка об отсутствии контактов с инфекционными больными, справка о флюорографии, справка о прохождении профилактического медосмотра или диспансеризации, карта профилактического медицинского осмотра (форма 030-ПО/у).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333333"/>
                </a:solidFill>
                <a:latin typeface="Trebuchet MS"/>
                <a:ea typeface="Calibri"/>
              </a:rPr>
              <a:t>	</a:t>
            </a:r>
            <a:r>
              <a:rPr b="0" lang="ru-RU" sz="2000" spc="-1" strike="noStrike">
                <a:solidFill>
                  <a:srgbClr val="333333"/>
                </a:solidFill>
                <a:latin typeface="Trebuchet MS"/>
                <a:ea typeface="Calibri"/>
              </a:rPr>
              <a:t>Готовые справки появляются в разделе «Справки»: их можно скачать в PDF, распечатать или переслать по электронной почте. Документы подписываются электронной подписью врача и визируются печатью медицинской организации. Сроки зависят от конкретной справки,  статус можно отслеживать в личном кабинете.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333333"/>
                </a:solidFill>
                <a:latin typeface="Trebuchet MS"/>
                <a:ea typeface="Calibri"/>
              </a:rPr>
              <a:t>	</a:t>
            </a:r>
            <a:r>
              <a:rPr b="1" lang="ru-RU" sz="2000" spc="-1" strike="noStrike">
                <a:solidFill>
                  <a:srgbClr val="333333"/>
                </a:solidFill>
                <a:latin typeface="Trebuchet MS"/>
                <a:ea typeface="Calibri"/>
              </a:rPr>
              <a:t>Важно</a:t>
            </a:r>
            <a:r>
              <a:rPr b="0" lang="ru-RU" sz="2000" spc="-1" strike="noStrike">
                <a:solidFill>
                  <a:srgbClr val="333333"/>
                </a:solidFill>
                <a:latin typeface="Trebuchet MS"/>
                <a:ea typeface="Calibri"/>
              </a:rPr>
              <a:t>: запрос уходит в то медучреждение, к которому пациент прикреплён. Если полис не прикреплён к московскому медучреждению, доступ к медкарте и заказу справок может быть ограничен.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333333"/>
                </a:solidFill>
                <a:latin typeface="Trebuchet MS"/>
                <a:ea typeface="Calibri"/>
              </a:rPr>
              <a:t> 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Заголовок 1"/>
          <p:cNvSpPr/>
          <p:nvPr/>
        </p:nvSpPr>
        <p:spPr>
          <a:xfrm>
            <a:off x="357120" y="0"/>
            <a:ext cx="9896760" cy="48672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 cap="all">
                <a:solidFill>
                  <a:srgbClr val="000000"/>
                </a:solidFill>
                <a:latin typeface="Trebuchet MS"/>
                <a:ea typeface="DejaVu Sans"/>
              </a:rPr>
              <a:t>«Новый стандарт московских поликлиник</a:t>
            </a:r>
            <a:r>
              <a:rPr b="0" lang="ru-RU" sz="2800" spc="-1" strike="noStrike" cap="all">
                <a:solidFill>
                  <a:srgbClr val="90c226"/>
                </a:solidFill>
                <a:latin typeface="Trebuchet MS"/>
                <a:ea typeface="DejaVu Sans"/>
              </a:rPr>
              <a:t>»</a:t>
            </a:r>
            <a:br/>
            <a:endParaRPr b="0" lang="ru-RU" sz="2800" spc="-1" strike="noStrike">
              <a:latin typeface="Arial"/>
            </a:endParaRPr>
          </a:p>
        </p:txBody>
      </p:sp>
      <p:sp>
        <p:nvSpPr>
          <p:cNvPr id="384" name="Объект 2"/>
          <p:cNvSpPr/>
          <p:nvPr/>
        </p:nvSpPr>
        <p:spPr>
          <a:xfrm>
            <a:off x="357120" y="487800"/>
            <a:ext cx="10516320" cy="607932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1000"/>
          </a:bodyPr>
          <a:p>
            <a:pPr marL="343080" indent="450720" algn="just">
              <a:lnSpc>
                <a:spcPct val="115000"/>
              </a:lnSpc>
              <a:spcBef>
                <a:spcPts val="1001"/>
              </a:spcBef>
              <a:buClr>
                <a:srgbClr val="e6b91e"/>
              </a:buClr>
              <a:buSzPct val="80000"/>
              <a:buFont typeface="Wingdings 3" charset="2"/>
              <a:buChar char=""/>
            </a:pPr>
            <a:r>
              <a:rPr b="0" lang="ru-RU" sz="8000" spc="-1" strike="noStrike">
                <a:solidFill>
                  <a:srgbClr val="000000"/>
                </a:solidFill>
                <a:latin typeface="Trebuchet MS"/>
                <a:ea typeface="Calibri"/>
              </a:rPr>
              <a:t>В течение 2020- 2024 г.г. в рамках городской программы комплексной  реконструкции московских поликлиник проводился  и завершен ремонт  всех филиалов и головного здания ГБУЗ «ДГП №7 ДЗМ». Здания поликлиник  были построены 40-60 лет назад и объективно не могли обеспечить современное качество и комфорт лечения, в  старых зданиях часто просто некуда ставить современное оборудование</a:t>
            </a:r>
            <a:endParaRPr b="0" lang="ru-RU" sz="8000" spc="-1" strike="noStrike">
              <a:latin typeface="Arial"/>
            </a:endParaRPr>
          </a:p>
          <a:p>
            <a:pPr marL="343080" indent="450720" algn="just">
              <a:lnSpc>
                <a:spcPct val="115000"/>
              </a:lnSpc>
              <a:spcBef>
                <a:spcPts val="1001"/>
              </a:spcBef>
              <a:buClr>
                <a:srgbClr val="e6b91e"/>
              </a:buClr>
              <a:buSzPct val="80000"/>
              <a:buFont typeface="Wingdings 3" charset="2"/>
              <a:buChar char=""/>
            </a:pPr>
            <a:r>
              <a:rPr b="0" lang="ru-RU" sz="8000" spc="-1" strike="noStrike">
                <a:solidFill>
                  <a:srgbClr val="000000"/>
                </a:solidFill>
                <a:latin typeface="Trebuchet MS"/>
                <a:ea typeface="Calibri"/>
              </a:rPr>
              <a:t>Ремонт зданий филиалов проведен в соответствии с Московским стандартом:</a:t>
            </a:r>
            <a:endParaRPr b="0" lang="ru-RU" sz="8000" spc="-1" strike="noStrike">
              <a:latin typeface="Arial"/>
            </a:endParaRPr>
          </a:p>
          <a:p>
            <a:pPr marL="343080" indent="450720" algn="just">
              <a:lnSpc>
                <a:spcPct val="115000"/>
              </a:lnSpc>
              <a:spcBef>
                <a:spcPts val="1001"/>
              </a:spcBef>
              <a:buClr>
                <a:srgbClr val="e6b91e"/>
              </a:buClr>
              <a:buSzPct val="80000"/>
              <a:buFont typeface="Wingdings 3" charset="2"/>
              <a:buChar char=""/>
            </a:pPr>
            <a:r>
              <a:rPr b="0" lang="ru-RU" sz="8000" spc="-1" strike="noStrike">
                <a:solidFill>
                  <a:srgbClr val="000000"/>
                </a:solidFill>
                <a:latin typeface="Trebuchet MS"/>
                <a:ea typeface="Calibri"/>
              </a:rPr>
              <a:t>Внутри здания удобная система навигации (указатели, электронные табло и информационные баннеры), которая позволяет легко и быстро сориентироваться и найти нужный кабинет</a:t>
            </a:r>
            <a:r>
              <a:rPr b="0" lang="ru-RU" sz="8000" spc="-1" strike="noStrike">
                <a:solidFill>
                  <a:srgbClr val="404040"/>
                </a:solidFill>
                <a:latin typeface="Trebuchet MS"/>
                <a:ea typeface="Calibri"/>
              </a:rPr>
              <a:t>. </a:t>
            </a:r>
            <a:r>
              <a:rPr b="0" lang="ru-RU" sz="8000" spc="-1" strike="noStrike">
                <a:solidFill>
                  <a:srgbClr val="000000"/>
                </a:solidFill>
                <a:latin typeface="Trebuchet MS"/>
                <a:ea typeface="Calibri"/>
              </a:rPr>
              <a:t> </a:t>
            </a:r>
            <a:endParaRPr b="0" lang="ru-RU" sz="8000" spc="-1" strike="noStrike">
              <a:latin typeface="Arial"/>
            </a:endParaRPr>
          </a:p>
          <a:p>
            <a:pPr marL="343080" indent="450720" algn="just">
              <a:lnSpc>
                <a:spcPct val="115000"/>
              </a:lnSpc>
              <a:spcBef>
                <a:spcPts val="1001"/>
              </a:spcBef>
              <a:buClr>
                <a:srgbClr val="e6b91e"/>
              </a:buClr>
              <a:buSzPct val="80000"/>
              <a:buFont typeface="Wingdings 3" charset="2"/>
              <a:buChar char=""/>
            </a:pPr>
            <a:r>
              <a:rPr b="0" lang="ru-RU" sz="8000" spc="-1" strike="noStrike">
                <a:solidFill>
                  <a:srgbClr val="000000"/>
                </a:solidFill>
                <a:latin typeface="Trebuchet MS"/>
                <a:ea typeface="Calibri"/>
              </a:rPr>
              <a:t>Применены новые принципы зонирования: самые востребованные врачи размещены на нижних этажах, наличие большинства необходимых врачей стало обязательным.</a:t>
            </a:r>
            <a:endParaRPr b="0" lang="ru-RU" sz="8000" spc="-1" strike="noStrike">
              <a:latin typeface="Arial"/>
            </a:endParaRPr>
          </a:p>
          <a:p>
            <a:pPr marL="343080" indent="450720" algn="just">
              <a:lnSpc>
                <a:spcPct val="115000"/>
              </a:lnSpc>
              <a:spcBef>
                <a:spcPts val="1001"/>
              </a:spcBef>
              <a:buClr>
                <a:srgbClr val="e6b91e"/>
              </a:buClr>
              <a:buSzPct val="80000"/>
              <a:buFont typeface="Wingdings 3" charset="2"/>
              <a:buChar char=""/>
            </a:pPr>
            <a:r>
              <a:rPr b="0" lang="ru-RU" sz="8000" spc="-1" strike="noStrike">
                <a:solidFill>
                  <a:srgbClr val="000000"/>
                </a:solidFill>
                <a:latin typeface="Trebuchet MS"/>
                <a:ea typeface="Calibri"/>
              </a:rPr>
              <a:t>Оптимальная маршрутизация: еще до входа в здание разделены потоки здоровых пациентов и людей с признаками ОРВИ — заболевшие проходят на прием к врачу отдельно, чтобы не заразить остальных. Здоровые пациенты попадают в здание через центральный вход, где вместо привычной регистратуры за стеклом теперь располагается административный пост и удобные стойки информации с приветливыми консультантами. Спокойная, дружелюбная среда для</a:t>
            </a:r>
            <a:r>
              <a:rPr b="0" lang="ru-RU" sz="8000" spc="-1" strike="noStrike">
                <a:solidFill>
                  <a:srgbClr val="404040"/>
                </a:solidFill>
                <a:latin typeface="Trebuchet MS"/>
                <a:ea typeface="Calibri"/>
              </a:rPr>
              <a:t> общения.</a:t>
            </a:r>
            <a:endParaRPr b="0" lang="ru-RU" sz="8000" spc="-1" strike="noStrike">
              <a:latin typeface="Arial"/>
            </a:endParaRPr>
          </a:p>
          <a:p>
            <a:pPr marL="343080" algn="just">
              <a:lnSpc>
                <a:spcPct val="115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6000" spc="-1" strike="noStrike">
                <a:solidFill>
                  <a:srgbClr val="404040"/>
                </a:solidFill>
                <a:latin typeface="Trebuchet MS"/>
                <a:ea typeface="Calibri"/>
              </a:rPr>
              <a:t> </a:t>
            </a:r>
            <a:endParaRPr b="0" lang="ru-RU" sz="6000" spc="-1" strike="noStrike">
              <a:latin typeface="Arial"/>
            </a:endParaRPr>
          </a:p>
          <a:p>
            <a:pPr marL="34308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Прямоугольник 1"/>
          <p:cNvSpPr/>
          <p:nvPr/>
        </p:nvSpPr>
        <p:spPr>
          <a:xfrm>
            <a:off x="403200" y="393120"/>
            <a:ext cx="10194840" cy="675180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На входе вместо привычных мест с бахилами  автомат для их надевания. На первом этаже расположен удобный гардероб,  буфет, пост охраны.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Фирменный дизайн, одним из главных элементов которого являются оригинальные светильники на потолке.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Широкие, максимально светлые коридоры. Людям должно быть комфортно разойтись между собой, не мешая тем, кто сидит на диванчике у кабинета.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Зоны отдыха и ожидания приема с удобными диванами и с игровыми уголками В зоне ожидания дежурного врача стоит мягкая мебель в том же стиле, что и на входе.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На стене висит табло, показывающее номер талона и кабинет, все двери с электронными замками.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Функциональные кабинеты врачей с качественной мебелью и оборудованием. В рамках нового стандарта в поликлиниках установлено современное высокотехнологичное оборудование для диагностики и профилактики заболеваний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Уютные комнаты отдыха для врачей и медицинских сестер, где можно обсудить рабочие вопросы.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Новые бесшумные лифты. Новые окна и двери. Современные фасады.Места для хранения колясок. Благоустроенная территория и площадки для малышей.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Объект 3"/>
          <p:cNvSpPr/>
          <p:nvPr/>
        </p:nvSpPr>
        <p:spPr>
          <a:xfrm>
            <a:off x="565920" y="757800"/>
            <a:ext cx="9273600" cy="592956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1000"/>
          </a:bodyPr>
          <a:p>
            <a:pPr marL="343080" indent="-342000" algn="just">
              <a:lnSpc>
                <a:spcPct val="100000"/>
              </a:lnSpc>
              <a:spcBef>
                <a:spcPts val="1001"/>
              </a:spcBef>
              <a:buClr>
                <a:srgbClr val="e6b91e"/>
              </a:buClr>
              <a:buSzPct val="80000"/>
              <a:buFont typeface="Wingdings 3" charset="2"/>
              <a:buChar char=""/>
            </a:pPr>
            <a:endParaRPr b="0" lang="ru-RU" sz="1800" spc="-1" strike="noStrike">
              <a:latin typeface="Arial"/>
            </a:endParaRPr>
          </a:p>
          <a:p>
            <a:pPr marL="343080" indent="-342000" algn="just">
              <a:lnSpc>
                <a:spcPct val="100000"/>
              </a:lnSpc>
              <a:spcBef>
                <a:spcPts val="1001"/>
              </a:spcBef>
              <a:buClr>
                <a:srgbClr val="e6b91e"/>
              </a:buClr>
              <a:buSzPct val="80000"/>
              <a:buFont typeface="Wingdings 3" charset="2"/>
              <a:buChar char=""/>
            </a:pPr>
            <a:r>
              <a:rPr b="0" lang="ru-RU" sz="8000" spc="-1" strike="noStrike">
                <a:solidFill>
                  <a:srgbClr val="000000"/>
                </a:solidFill>
                <a:latin typeface="Trebuchet MS"/>
                <a:ea typeface="DejaVu Sans"/>
              </a:rPr>
              <a:t>это не только отремонтированные помещения и новое оборудование, это ещё и более доброжелательные взаимоотношения с посетителями, повышение качества оказания медпомощи, новый подход к взаимоотношениям с юными пациентами и их родителями, лечение в комфортных условиях;</a:t>
            </a:r>
            <a:endParaRPr b="0" lang="ru-RU" sz="8000" spc="-1" strike="noStrike">
              <a:latin typeface="Arial"/>
            </a:endParaRPr>
          </a:p>
          <a:p>
            <a:pPr marL="343080" indent="-342000" algn="just">
              <a:lnSpc>
                <a:spcPct val="100000"/>
              </a:lnSpc>
              <a:spcBef>
                <a:spcPts val="1001"/>
              </a:spcBef>
              <a:buClr>
                <a:srgbClr val="e6b91e"/>
              </a:buClr>
              <a:buSzPct val="80000"/>
              <a:buFont typeface="Wingdings 3" charset="2"/>
              <a:buChar char=""/>
            </a:pPr>
            <a:endParaRPr b="0" lang="ru-RU" sz="8000" spc="-1" strike="noStrike">
              <a:latin typeface="Arial"/>
            </a:endParaRPr>
          </a:p>
          <a:p>
            <a:pPr marL="343080" indent="-342000" algn="just">
              <a:lnSpc>
                <a:spcPct val="100000"/>
              </a:lnSpc>
              <a:spcBef>
                <a:spcPts val="1001"/>
              </a:spcBef>
              <a:buClr>
                <a:srgbClr val="e6b91e"/>
              </a:buClr>
              <a:buSzPct val="80000"/>
              <a:buFont typeface="Wingdings 3" charset="2"/>
              <a:buChar char=""/>
            </a:pPr>
            <a:r>
              <a:rPr b="0" lang="ru-RU" sz="8000" spc="-1" strike="noStrike">
                <a:solidFill>
                  <a:srgbClr val="000000"/>
                </a:solidFill>
                <a:latin typeface="Trebuchet MS"/>
                <a:ea typeface="DejaVu Sans"/>
              </a:rPr>
              <a:t>	</a:t>
            </a:r>
            <a:r>
              <a:rPr b="0" lang="ru-RU" sz="8000" spc="-1" strike="noStrike">
                <a:solidFill>
                  <a:srgbClr val="000000"/>
                </a:solidFill>
                <a:latin typeface="Trebuchet MS"/>
                <a:ea typeface="DejaVu Sans"/>
              </a:rPr>
              <a:t>Важный этап развития нового московского стандарта — создание в городских поликлиниках сервисной среды, основанной на пациентоцентричности и современном подходе к взаимоотношениям с посетителями. Врачебным сообществом совместно с пациентами была разработана система ценностей, которым сотрудники поликлиник стремятся ежедневно следовать в своей работе. Однако создать максимально комфортную атмосферу в поликлинике возможно только при двустороннем участии ее сотрудников и посетителей. Совместно с пациентским сообществом были сформулированы правила уважения пациентов друг к другу и к медработникам, этим правилам просят следовать всех, кто приходит в поликлинику</a:t>
            </a:r>
            <a:endParaRPr b="0" lang="ru-RU" sz="8000" spc="-1" strike="noStrike">
              <a:latin typeface="Arial"/>
            </a:endParaRPr>
          </a:p>
          <a:p>
            <a:pPr marL="343080" indent="-342000" algn="just">
              <a:lnSpc>
                <a:spcPct val="100000"/>
              </a:lnSpc>
              <a:spcBef>
                <a:spcPts val="1001"/>
              </a:spcBef>
              <a:buClr>
                <a:srgbClr val="e6b91e"/>
              </a:buClr>
              <a:buSzPct val="80000"/>
              <a:buFont typeface="Wingdings 3" charset="2"/>
              <a:buChar char=""/>
            </a:pPr>
            <a:r>
              <a:rPr b="1" lang="ru-RU" sz="8000" spc="-1" strike="noStrike">
                <a:solidFill>
                  <a:srgbClr val="404040"/>
                </a:solidFill>
                <a:latin typeface="Trebuchet MS"/>
                <a:ea typeface="DejaVu Sans"/>
              </a:rPr>
              <a:t>Мы следуем этим правилам.</a:t>
            </a:r>
            <a:endParaRPr b="0" lang="ru-RU" sz="8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8000" spc="-1" strike="noStrike">
              <a:latin typeface="Arial"/>
            </a:endParaRPr>
          </a:p>
        </p:txBody>
      </p:sp>
      <p:sp>
        <p:nvSpPr>
          <p:cNvPr id="387" name="Заголовок 2"/>
          <p:cNvSpPr/>
          <p:nvPr/>
        </p:nvSpPr>
        <p:spPr>
          <a:xfrm>
            <a:off x="565920" y="226440"/>
            <a:ext cx="9272880" cy="53028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 cap="all">
                <a:solidFill>
                  <a:srgbClr val="000000"/>
                </a:solidFill>
                <a:latin typeface="Trebuchet MS"/>
                <a:ea typeface="DejaVu Sans"/>
              </a:rPr>
              <a:t>«Новый стандарт московских поликлиник»</a:t>
            </a:r>
            <a:br/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Прямоугольник 1"/>
          <p:cNvSpPr/>
          <p:nvPr/>
        </p:nvSpPr>
        <p:spPr>
          <a:xfrm>
            <a:off x="579960" y="2745720"/>
            <a:ext cx="9378720" cy="13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rebuchet MS"/>
                <a:ea typeface="Calibri"/>
              </a:rPr>
              <a:t>СПАСИБО ЗА ВНИМАНИЕ!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rebuchet MS"/>
                <a:ea typeface="Calibri"/>
              </a:rPr>
              <a:t> 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rebuchet MS"/>
                <a:ea typeface="Calibri"/>
              </a:rPr>
              <a:t>И.о.главного  врача ГБУЗ «ДГП № 7 ДЗМ»   </a:t>
            </a:r>
            <a:r>
              <a:rPr b="1" lang="ru-RU" sz="2400" spc="-1" strike="noStrike">
                <a:solidFill>
                  <a:srgbClr val="000000"/>
                </a:solidFill>
                <a:latin typeface="Trebuchet MS"/>
                <a:ea typeface="Calibri"/>
              </a:rPr>
              <a:t>	</a:t>
            </a:r>
            <a:r>
              <a:rPr b="1" lang="ru-RU" sz="2400" spc="-1" strike="noStrike">
                <a:solidFill>
                  <a:srgbClr val="000000"/>
                </a:solidFill>
                <a:latin typeface="Trebuchet MS"/>
                <a:ea typeface="Calibri"/>
              </a:rPr>
              <a:t>        Д.Г.Дегтярёва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Рисунок 3" descr=""/>
          <p:cNvPicPr/>
          <p:nvPr/>
        </p:nvPicPr>
        <p:blipFill>
          <a:blip r:embed="rId1"/>
          <a:stretch/>
        </p:blipFill>
        <p:spPr>
          <a:xfrm>
            <a:off x="1197360" y="0"/>
            <a:ext cx="9159480" cy="6856920"/>
          </a:xfrm>
          <a:prstGeom prst="rect">
            <a:avLst/>
          </a:prstGeom>
          <a:ln w="0">
            <a:noFill/>
          </a:ln>
        </p:spPr>
      </p:pic>
      <p:sp>
        <p:nvSpPr>
          <p:cNvPr id="314" name="Прямая со стрелкой 2"/>
          <p:cNvSpPr/>
          <p:nvPr/>
        </p:nvSpPr>
        <p:spPr>
          <a:xfrm flipH="1" flipV="1">
            <a:off x="5202720" y="1253520"/>
            <a:ext cx="3336840" cy="439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7620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Заголовок 3"/>
          <p:cNvSpPr/>
          <p:nvPr/>
        </p:nvSpPr>
        <p:spPr>
          <a:xfrm>
            <a:off x="677160" y="609480"/>
            <a:ext cx="8595720" cy="90360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ПОДРАЗДЕЛЕНИЯ ГБУЗ «ДГП №7 ДЗМ»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316" name="Объект 2"/>
          <p:cNvSpPr/>
          <p:nvPr/>
        </p:nvSpPr>
        <p:spPr>
          <a:xfrm>
            <a:off x="677160" y="1917360"/>
            <a:ext cx="4182840" cy="412308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80000"/>
              </a:lnSpc>
              <a:spcBef>
                <a:spcPts val="1001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42000">
              <a:lnSpc>
                <a:spcPct val="8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2000" spc="-1" strike="noStrike">
                <a:solidFill>
                  <a:srgbClr val="404040"/>
                </a:solidFill>
                <a:latin typeface="Trebuchet MS"/>
                <a:ea typeface="DejaVu Sans"/>
              </a:rPr>
              <a:t>Педиатрия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8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2000" spc="-1" strike="noStrike">
                <a:solidFill>
                  <a:srgbClr val="404040"/>
                </a:solidFill>
                <a:latin typeface="Trebuchet MS"/>
                <a:ea typeface="DejaVu Sans"/>
              </a:rPr>
              <a:t>Офтальмология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8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2000" spc="-1" strike="noStrike">
                <a:solidFill>
                  <a:srgbClr val="404040"/>
                </a:solidFill>
                <a:latin typeface="Trebuchet MS"/>
                <a:ea typeface="DejaVu Sans"/>
              </a:rPr>
              <a:t>Травматология-ортопедия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8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2000" spc="-1" strike="noStrike">
                <a:solidFill>
                  <a:srgbClr val="404040"/>
                </a:solidFill>
                <a:latin typeface="Trebuchet MS"/>
                <a:ea typeface="DejaVu Sans"/>
              </a:rPr>
              <a:t>Детская хирургия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8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2000" spc="-1" strike="noStrike">
                <a:solidFill>
                  <a:srgbClr val="404040"/>
                </a:solidFill>
                <a:latin typeface="Trebuchet MS"/>
                <a:ea typeface="DejaVu Sans"/>
              </a:rPr>
              <a:t>Оториноларингология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8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2000" spc="-1" strike="noStrike">
                <a:solidFill>
                  <a:srgbClr val="404040"/>
                </a:solidFill>
                <a:latin typeface="Trebuchet MS"/>
                <a:ea typeface="DejaVu Sans"/>
              </a:rPr>
              <a:t>Акушерство-гинекология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8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2000" spc="-1" strike="noStrike">
                <a:solidFill>
                  <a:srgbClr val="404040"/>
                </a:solidFill>
                <a:latin typeface="Trebuchet MS"/>
                <a:ea typeface="DejaVu Sans"/>
              </a:rPr>
              <a:t>Детская урология-андрология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8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2000" spc="-1" strike="noStrike">
                <a:solidFill>
                  <a:srgbClr val="404040"/>
                </a:solidFill>
                <a:latin typeface="Trebuchet MS"/>
                <a:ea typeface="DejaVu Sans"/>
              </a:rPr>
              <a:t>Нефрология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317" name="Объект 4"/>
          <p:cNvSpPr/>
          <p:nvPr/>
        </p:nvSpPr>
        <p:spPr>
          <a:xfrm>
            <a:off x="5090040" y="1917360"/>
            <a:ext cx="4182840" cy="412308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80000"/>
              </a:lnSpc>
              <a:spcBef>
                <a:spcPts val="1001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42000">
              <a:lnSpc>
                <a:spcPct val="8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2000" spc="-1" strike="noStrike">
                <a:solidFill>
                  <a:srgbClr val="404040"/>
                </a:solidFill>
                <a:latin typeface="Trebuchet MS"/>
                <a:ea typeface="DejaVu Sans"/>
              </a:rPr>
              <a:t>Гастроэнтерология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8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2000" spc="-1" strike="noStrike">
                <a:solidFill>
                  <a:srgbClr val="404040"/>
                </a:solidFill>
                <a:latin typeface="Trebuchet MS"/>
                <a:ea typeface="DejaVu Sans"/>
              </a:rPr>
              <a:t>Аллергология-иммунология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8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2000" spc="-1" strike="noStrike">
                <a:solidFill>
                  <a:srgbClr val="404040"/>
                </a:solidFill>
                <a:latin typeface="Trebuchet MS"/>
                <a:ea typeface="DejaVu Sans"/>
              </a:rPr>
              <a:t>Детская кардиология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8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2000" spc="-1" strike="noStrike">
                <a:solidFill>
                  <a:srgbClr val="404040"/>
                </a:solidFill>
                <a:latin typeface="Trebuchet MS"/>
                <a:ea typeface="DejaVu Sans"/>
              </a:rPr>
              <a:t>Детская эндокринология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8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2000" spc="-1" strike="noStrike">
                <a:solidFill>
                  <a:srgbClr val="404040"/>
                </a:solidFill>
                <a:latin typeface="Trebuchet MS"/>
                <a:ea typeface="DejaVu Sans"/>
              </a:rPr>
              <a:t>Функциональная диагностика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8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2000" spc="-1" strike="noStrike">
                <a:solidFill>
                  <a:srgbClr val="404040"/>
                </a:solidFill>
                <a:latin typeface="Trebuchet MS"/>
                <a:ea typeface="DejaVu Sans"/>
              </a:rPr>
              <a:t>Лучевая диагностика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8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2000" spc="-1" strike="noStrike">
                <a:solidFill>
                  <a:srgbClr val="404040"/>
                </a:solidFill>
                <a:latin typeface="Trebuchet MS"/>
                <a:ea typeface="DejaVu Sans"/>
              </a:rPr>
              <a:t>Лабораторная диагностика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8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2000" spc="-1" strike="noStrike">
                <a:solidFill>
                  <a:srgbClr val="404040"/>
                </a:solidFill>
                <a:latin typeface="Trebuchet MS"/>
                <a:ea typeface="DejaVu Sans"/>
              </a:rPr>
              <a:t>Реабилитация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Заголовок 1"/>
          <p:cNvSpPr/>
          <p:nvPr/>
        </p:nvSpPr>
        <p:spPr>
          <a:xfrm>
            <a:off x="677160" y="304920"/>
            <a:ext cx="9553320" cy="45180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0000"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КАДРОВЫЙ СОСТАВ ГБУЗ «ДГП №7 ДЗМ»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319" name="Объект 2"/>
          <p:cNvSpPr/>
          <p:nvPr/>
        </p:nvSpPr>
        <p:spPr>
          <a:xfrm>
            <a:off x="677160" y="757800"/>
            <a:ext cx="9405360" cy="528264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3000"/>
          </a:bodyPr>
          <a:p>
            <a:pPr marL="343080" indent="-342000" algn="just">
              <a:lnSpc>
                <a:spcPct val="100000"/>
              </a:lnSpc>
              <a:spcBef>
                <a:spcPts val="1001"/>
              </a:spcBef>
              <a:buClr>
                <a:srgbClr val="e6b91e"/>
              </a:buClr>
              <a:buSzPct val="80000"/>
              <a:buFont typeface="Wingdings 3" charset="2"/>
              <a:buChar char=""/>
            </a:pPr>
            <a:r>
              <a:rPr b="0" lang="ru-RU" sz="2200" spc="-1" strike="noStrike">
                <a:solidFill>
                  <a:srgbClr val="000000"/>
                </a:solidFill>
                <a:latin typeface="Trebuchet MS"/>
                <a:ea typeface="DejaVu Sans"/>
              </a:rPr>
              <a:t>Благодаря целенаправленной кадровой политике в ГБУЗ «ДГП №7 ДЗМ» сформировался устойчивый высокопрофессиональный коллектив, постоянно повышающий свой профессиональный уровень:</a:t>
            </a:r>
            <a:endParaRPr b="0" lang="ru-RU" sz="2200" spc="-1" strike="noStrike">
              <a:latin typeface="Arial"/>
            </a:endParaRPr>
          </a:p>
          <a:p>
            <a:pPr marL="343080" indent="-342000" algn="just">
              <a:lnSpc>
                <a:spcPct val="100000"/>
              </a:lnSpc>
              <a:spcBef>
                <a:spcPts val="1001"/>
              </a:spcBef>
              <a:buClr>
                <a:srgbClr val="e6b91e"/>
              </a:buClr>
              <a:buSzPct val="80000"/>
              <a:buFont typeface="Wingdings 3" charset="2"/>
              <a:buChar char=""/>
            </a:pPr>
            <a:r>
              <a:rPr b="0" lang="ru-RU" sz="2200" spc="-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ru-RU" sz="2200" spc="-1" strike="noStrike">
                <a:solidFill>
                  <a:srgbClr val="000000"/>
                </a:solidFill>
                <a:latin typeface="Trebuchet MS"/>
                <a:ea typeface="DejaVu Sans"/>
              </a:rPr>
              <a:t>в учреждении работает 7 (2025-8) кандидатов медицинских наук, 6  врачей имеют высшую квалификационную категорию, 2 врача имеет первую квалификационную категорию, </a:t>
            </a:r>
            <a:r>
              <a:rPr b="1" lang="ru-RU" sz="2200" spc="-1" strike="noStrike">
                <a:solidFill>
                  <a:srgbClr val="000000"/>
                </a:solidFill>
                <a:latin typeface="Trebuchet MS"/>
                <a:ea typeface="DejaVu Sans"/>
              </a:rPr>
              <a:t>9 врачей имеют звание «Московский врач». </a:t>
            </a:r>
            <a:endParaRPr b="0" lang="ru-RU" sz="2200" spc="-1" strike="noStrike">
              <a:latin typeface="Arial"/>
            </a:endParaRPr>
          </a:p>
          <a:p>
            <a:pPr marL="343080" indent="-342000" algn="just">
              <a:lnSpc>
                <a:spcPct val="100000"/>
              </a:lnSpc>
              <a:spcBef>
                <a:spcPts val="1001"/>
              </a:spcBef>
              <a:buClr>
                <a:srgbClr val="e6b91e"/>
              </a:buClr>
              <a:buSzPct val="80000"/>
              <a:buFont typeface="Wingdings 3" charset="2"/>
              <a:buChar char=""/>
            </a:pPr>
            <a:r>
              <a:rPr b="0" lang="ru-RU" sz="2200" spc="-1" strike="noStrike">
                <a:solidFill>
                  <a:srgbClr val="000000"/>
                </a:solidFill>
                <a:latin typeface="Trebuchet MS"/>
                <a:ea typeface="DejaVu Sans"/>
              </a:rPr>
              <a:t>В учреждении работают 5 главных внештатных специалистов ВАО: главный детский офтальмолог, главный детский оториноларинголог, главный детский эндокринолог, главный детский гинеколог, главный детский уролог.</a:t>
            </a:r>
            <a:endParaRPr b="0" lang="ru-RU" sz="2200" spc="-1" strike="noStrike">
              <a:latin typeface="Arial"/>
            </a:endParaRPr>
          </a:p>
          <a:p>
            <a:pPr marL="343080" indent="-342000" algn="just">
              <a:lnSpc>
                <a:spcPct val="100000"/>
              </a:lnSpc>
              <a:spcBef>
                <a:spcPts val="1001"/>
              </a:spcBef>
              <a:buClr>
                <a:srgbClr val="e6b91e"/>
              </a:buClr>
              <a:buSzPct val="80000"/>
              <a:buFont typeface="Wingdings 3" charset="2"/>
              <a:buChar char=""/>
            </a:pPr>
            <a:r>
              <a:rPr b="0" lang="ru-RU" sz="2200" spc="-1" strike="noStrike">
                <a:solidFill>
                  <a:srgbClr val="000000"/>
                </a:solidFill>
                <a:latin typeface="Trebuchet MS"/>
                <a:ea typeface="DejaVu Sans"/>
              </a:rPr>
              <a:t>Профессиональное развитие кадров. На базе Департамента создан собственный Кадровый центр — современное пространство для профессионального и дополнительного образования, методического сопровождения, оценочных мероприятий и аккредитации медиков с функциональной и удобной инфраструктурой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Заголовок 3"/>
          <p:cNvSpPr/>
          <p:nvPr/>
        </p:nvSpPr>
        <p:spPr>
          <a:xfrm>
            <a:off x="677160" y="243720"/>
            <a:ext cx="10094040" cy="65196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УКОМПЛЕКТОВАННОСТЬ КАДРАМИ ГБУЗ «ДГП №7 ДЗМ»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321" name="Объект 5"/>
          <p:cNvGraphicFramePr/>
          <p:nvPr/>
        </p:nvGraphicFramePr>
        <p:xfrm>
          <a:off x="677880" y="1002960"/>
          <a:ext cx="11109960" cy="503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Заголовок 1"/>
          <p:cNvSpPr/>
          <p:nvPr/>
        </p:nvSpPr>
        <p:spPr>
          <a:xfrm>
            <a:off x="571680" y="139680"/>
            <a:ext cx="9587520" cy="94572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Times New Roman"/>
              </a:rPr>
              <a:t>ТРЕХУРОВНЕВАЯ СИСТЕМА  </a:t>
            </a:r>
            <a:br/>
            <a:r>
              <a:rPr b="1" lang="ru-RU" sz="2800" spc="-1" strike="noStrike">
                <a:solidFill>
                  <a:srgbClr val="000000"/>
                </a:solidFill>
                <a:latin typeface="Trebuchet MS"/>
                <a:ea typeface="Times New Roman"/>
              </a:rPr>
              <a:t>оказания первичной медико-санитарной помощи</a:t>
            </a:r>
            <a:r>
              <a:rPr b="0" lang="ru-RU" sz="2800" spc="-1" strike="noStrike">
                <a:solidFill>
                  <a:srgbClr val="000000"/>
                </a:solidFill>
                <a:latin typeface="Trebuchet MS"/>
                <a:ea typeface="Times New Roman"/>
              </a:rPr>
              <a:t>.</a:t>
            </a:r>
            <a:r>
              <a:rPr b="0" lang="ru-RU" sz="2800" spc="-1" strike="noStrike">
                <a:solidFill>
                  <a:srgbClr val="000000"/>
                </a:solidFill>
                <a:latin typeface="Trebuchet MS"/>
                <a:ea typeface="Calibri"/>
              </a:rPr>
              <a:t> </a:t>
            </a:r>
            <a:br/>
            <a:endParaRPr b="0" lang="ru-RU" sz="2800" spc="-1" strike="noStrike">
              <a:latin typeface="Arial"/>
            </a:endParaRPr>
          </a:p>
        </p:txBody>
      </p:sp>
      <p:sp>
        <p:nvSpPr>
          <p:cNvPr id="323" name="Прямоугольник 3"/>
          <p:cNvSpPr/>
          <p:nvPr/>
        </p:nvSpPr>
        <p:spPr>
          <a:xfrm>
            <a:off x="571680" y="1887840"/>
            <a:ext cx="9587520" cy="3947040"/>
          </a:xfrm>
          <a:prstGeom prst="rect">
            <a:avLst/>
          </a:prstGeom>
          <a:noFill/>
          <a:ln w="0">
            <a:solidFill>
              <a:srgbClr val="54a02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Times New Roman"/>
              </a:rPr>
              <a:t>ГБУЗ «ДГП №7 ДЗМ» функционирует в рамках трехуровневой системы оказания первичной медико-санитарной помощи.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В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своей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структуре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учреждение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имеет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Times New Roman"/>
              </a:rPr>
              <a:t> п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одразделения,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Times New Roman"/>
              </a:rPr>
              <a:t> необходимые для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выполнения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задач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Times New Roman"/>
              </a:rPr>
              <a:t> первого и второго уровней оказания первичной медико-санитарной помощи, за исключением КТ и МРТ.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Times New Roman"/>
              </a:rPr>
              <a:t>В соответствии с маршрутизацией дети, имеющие показания для проведения КТ, направлялись в ГБУЗ «ДГП №110 ДЗМ» и ГБУЗ «ДГКБ св. Владимира ДЗМ», дети, нуждающиеся в МРТ -  ГБУЗ «ДГКБ св. Владимира ДЗМ».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В 2025 году всем детям, имеющим показания,  данные исследования проведены, отказов по направлению на КТ и МРТ в   ГБУЗ «ДГП № 7 ДЗМ»  не было.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Заголовок 1"/>
          <p:cNvSpPr/>
          <p:nvPr/>
        </p:nvSpPr>
        <p:spPr>
          <a:xfrm>
            <a:off x="570240" y="167040"/>
            <a:ext cx="10509480" cy="140508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9000"/>
          </a:bodyPr>
          <a:p>
            <a:pPr algn="ctr">
              <a:lnSpc>
                <a:spcPct val="100000"/>
              </a:lnSpc>
            </a:pPr>
            <a:r>
              <a:rPr b="1" lang="ru-RU" sz="3100" spc="-1" strike="noStrike">
                <a:solidFill>
                  <a:srgbClr val="000000"/>
                </a:solidFill>
                <a:latin typeface="Trebuchet MS"/>
                <a:ea typeface="DejaVu Sans"/>
              </a:rPr>
              <a:t>Оказание первичной медицинской помощи осуществляется в соответствии с требованиями Территориальной программы Государственных гарантий</a:t>
            </a:r>
            <a:r>
              <a:rPr b="1" lang="ru-RU" sz="3600" spc="-1" strike="noStrike">
                <a:solidFill>
                  <a:srgbClr val="000000"/>
                </a:solidFill>
                <a:latin typeface="Trebuchet MS"/>
                <a:ea typeface="DejaVu Sans"/>
              </a:rPr>
              <a:t>: </a:t>
            </a:r>
            <a:br/>
            <a:endParaRPr b="0" lang="ru-RU" sz="3600" spc="-1" strike="noStrike">
              <a:latin typeface="Arial"/>
            </a:endParaRPr>
          </a:p>
        </p:txBody>
      </p:sp>
      <p:sp>
        <p:nvSpPr>
          <p:cNvPr id="325" name="Объект 2"/>
          <p:cNvSpPr/>
          <p:nvPr/>
        </p:nvSpPr>
        <p:spPr>
          <a:xfrm>
            <a:off x="570240" y="1573200"/>
            <a:ext cx="10244160" cy="494460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40607"/>
                </a:solidFill>
                <a:latin typeface="Trebuchet MS"/>
                <a:ea typeface="DejaVu Sans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Доступность оказания первичной медико-санитарной помощи является одной из приоритетных задач  ГБУЗ «ДГП №7 ДЗМ».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В 2025 году 96,1% пациентов имели возможность записаться к участковому врачу-педиатру в течении 24 часов от момента обращения.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К врачам-специалистам и на исследования в плановом порядке можно было попасть в течение 3-4 дней, по экстренным показаниям дети осматривались в день обращения.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Средний срок ожидания приема по предварительной записи  в 2025 году  сохранился на уровне 2024 года-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5,6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 минуты, среднее время ожидания приема у дежурного врача  </a:t>
            </a:r>
            <a:r>
              <a:rPr b="1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11,8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 минут (по данным ЕМИАС). Средняя продолжительность приема – 13 минут</a:t>
            </a:r>
            <a:endParaRPr b="0" lang="ru-RU" sz="2000" spc="-1" strike="noStrike">
              <a:latin typeface="Arial"/>
            </a:endParaRPr>
          </a:p>
          <a:p>
            <a:pPr marL="343080" algn="just">
              <a:lnSpc>
                <a:spcPct val="115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  <a:ea typeface="Calibri"/>
              </a:rPr>
              <a:t>Среднее время ожидания врача для оказания медицинской помощи на дому  примерно 2 часа. </a:t>
            </a:r>
            <a:endParaRPr b="0" lang="ru-RU" sz="2000" spc="-1" strike="noStrike">
              <a:latin typeface="Arial"/>
            </a:endParaRPr>
          </a:p>
          <a:p>
            <a:pPr marL="343080" algn="just">
              <a:lnSpc>
                <a:spcPct val="115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marL="34308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marL="34308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marL="34308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9270</TotalTime>
  <Application>LibreOffice/7.1.1.2$Linux_X86_64 LibreOffice_project/10$Build-2</Application>
  <AppVersion>15.0000</AppVersion>
  <Words>2445</Words>
  <Paragraphs>289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2019-10-29T16:13:27Z</dcterms:created>
  <dc:creator>Кац Е.Л.</dc:creator>
  <dc:description/>
  <dc:language>ru-RU</dc:language>
  <cp:lastModifiedBy/>
  <cp:lastPrinted>2026-02-05T12:18:43Z</cp:lastPrinted>
  <dcterms:modified xsi:type="dcterms:W3CDTF">2026-02-05T12:25:49Z</dcterms:modified>
  <cp:revision>220</cp:revision>
  <dc:subject/>
  <dc:title>Обеспечение медицинской помощью детского населения на период капитального ремонта филиал № 1 ГБУЗ «ДГП № 7 ДЗМ»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39</vt:i4>
  </property>
</Properties>
</file>